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4660"/>
  </p:normalViewPr>
  <p:slideViewPr>
    <p:cSldViewPr snapToGrid="0">
      <p:cViewPr varScale="1">
        <p:scale>
          <a:sx n="98" d="100"/>
          <a:sy n="98" d="100"/>
        </p:scale>
        <p:origin x="72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105A43-0DB0-4EC1-8309-23797884B64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</dgm:pt>
    <dgm:pt modelId="{C84946FF-D8A1-434F-B165-BEFFD7FC90A6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>
              <a:solidFill>
                <a:srgbClr val="002060"/>
              </a:solidFill>
            </a:rPr>
            <a:t>«</a:t>
          </a:r>
          <a:r>
            <a:rPr lang="ru-RU" dirty="0" smtClean="0">
              <a:solidFill>
                <a:srgbClr val="002060"/>
              </a:solidFill>
            </a:rPr>
            <a:t>Е</a:t>
          </a:r>
          <a:r>
            <a:rPr lang="en-US" dirty="0" smtClean="0">
              <a:solidFill>
                <a:srgbClr val="002060"/>
              </a:solidFill>
            </a:rPr>
            <a:t>» </a:t>
          </a:r>
          <a:r>
            <a:rPr lang="ru-RU" dirty="0" err="1" smtClean="0">
              <a:solidFill>
                <a:srgbClr val="002060"/>
              </a:solidFill>
            </a:rPr>
            <a:t>тобының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шарты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бойынша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сатып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алушы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сатушының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қоймасынан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жөнелтуге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дайын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тұрған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тауарды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алады</a:t>
          </a:r>
          <a:r>
            <a:rPr lang="en-US" dirty="0" smtClean="0">
              <a:solidFill>
                <a:srgbClr val="002060"/>
              </a:solidFill>
            </a:rPr>
            <a:t>.</a:t>
          </a:r>
          <a:endParaRPr lang="ru-RU" dirty="0" smtClean="0">
            <a:solidFill>
              <a:srgbClr val="002060"/>
            </a:solidFill>
          </a:endParaRP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>
            <a:solidFill>
              <a:srgbClr val="002060"/>
            </a:solidFill>
          </a:endParaRPr>
        </a:p>
      </dgm:t>
    </dgm:pt>
    <dgm:pt modelId="{F00F2D90-6D64-47B0-BDD0-943DBDCCFF68}" type="parTrans" cxnId="{52DFCECE-55DA-4FC5-B013-798F0BB09DE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62CA54F-BD41-4DBC-93F5-4BF67F22352E}" type="sibTrans" cxnId="{52DFCECE-55DA-4FC5-B013-798F0BB09DE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A6D793B-6CD1-409C-AF64-6AF090561CF7}">
      <dgm:prSet/>
      <dgm:spPr/>
      <dgm:t>
        <a:bodyPr/>
        <a:lstStyle/>
        <a:p>
          <a:r>
            <a:rPr lang="en-US" smtClean="0">
              <a:solidFill>
                <a:srgbClr val="002060"/>
              </a:solidFill>
            </a:rPr>
            <a:t>«</a:t>
          </a:r>
          <a:r>
            <a:rPr lang="ru-RU" smtClean="0">
              <a:solidFill>
                <a:srgbClr val="002060"/>
              </a:solidFill>
            </a:rPr>
            <a:t>Ғ</a:t>
          </a:r>
          <a:r>
            <a:rPr lang="en-US" smtClean="0">
              <a:solidFill>
                <a:srgbClr val="002060"/>
              </a:solidFill>
            </a:rPr>
            <a:t>» </a:t>
          </a:r>
          <a:r>
            <a:rPr lang="ru-RU" smtClean="0">
              <a:solidFill>
                <a:srgbClr val="002060"/>
              </a:solidFill>
            </a:rPr>
            <a:t>тобының шарты бойынша</a:t>
          </a:r>
          <a:r>
            <a:rPr lang="en-US" smtClean="0">
              <a:solidFill>
                <a:srgbClr val="002060"/>
              </a:solidFill>
            </a:rPr>
            <a:t>, </a:t>
          </a:r>
          <a:r>
            <a:rPr lang="ru-RU" smtClean="0">
              <a:solidFill>
                <a:srgbClr val="002060"/>
              </a:solidFill>
            </a:rPr>
            <a:t>сатып алушы көрсеткен транспорттық құралына дейін тауарды сатушының өзі жеткізіп беруге міндеттенген</a:t>
          </a:r>
          <a:r>
            <a:rPr lang="en-US" smtClean="0">
              <a:solidFill>
                <a:srgbClr val="002060"/>
              </a:solidFill>
            </a:rPr>
            <a:t>.</a:t>
          </a:r>
          <a:endParaRPr lang="ru-RU">
            <a:solidFill>
              <a:srgbClr val="002060"/>
            </a:solidFill>
          </a:endParaRPr>
        </a:p>
      </dgm:t>
    </dgm:pt>
    <dgm:pt modelId="{1E41EF54-50D2-4B22-AAC8-53FE9F4392C2}" type="parTrans" cxnId="{E4E63081-AC6E-4F52-91DF-FB6415BE128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068472F-F057-42AC-9CFD-C539B27415A5}" type="sibTrans" cxnId="{E4E63081-AC6E-4F52-91DF-FB6415BE128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3780E1F-E752-451D-9397-61BFCFCF0DDC}">
      <dgm:prSet/>
      <dgm:spPr/>
      <dgm:t>
        <a:bodyPr/>
        <a:lstStyle/>
        <a:p>
          <a:r>
            <a:rPr lang="en-US" smtClean="0">
              <a:solidFill>
                <a:srgbClr val="002060"/>
              </a:solidFill>
            </a:rPr>
            <a:t>«</a:t>
          </a:r>
          <a:r>
            <a:rPr lang="ru-RU" smtClean="0">
              <a:solidFill>
                <a:srgbClr val="002060"/>
              </a:solidFill>
            </a:rPr>
            <a:t>С</a:t>
          </a:r>
          <a:r>
            <a:rPr lang="en-US" smtClean="0">
              <a:solidFill>
                <a:srgbClr val="002060"/>
              </a:solidFill>
            </a:rPr>
            <a:t>» </a:t>
          </a:r>
          <a:r>
            <a:rPr lang="ru-RU" smtClean="0">
              <a:solidFill>
                <a:srgbClr val="002060"/>
              </a:solidFill>
            </a:rPr>
            <a:t>тобының</a:t>
          </a:r>
          <a:r>
            <a:rPr lang="en-US" smtClean="0">
              <a:solidFill>
                <a:srgbClr val="002060"/>
              </a:solidFill>
            </a:rPr>
            <a:t>  </a:t>
          </a:r>
          <a:r>
            <a:rPr lang="ru-RU" smtClean="0">
              <a:solidFill>
                <a:srgbClr val="002060"/>
              </a:solidFill>
            </a:rPr>
            <a:t>шарты бойынша сатушы тасымалдаушылармен шартқа отырады</a:t>
          </a:r>
          <a:r>
            <a:rPr lang="en-US" smtClean="0">
              <a:solidFill>
                <a:srgbClr val="002060"/>
              </a:solidFill>
            </a:rPr>
            <a:t>, </a:t>
          </a:r>
          <a:r>
            <a:rPr lang="ru-RU" smtClean="0">
              <a:solidFill>
                <a:srgbClr val="002060"/>
              </a:solidFill>
            </a:rPr>
            <a:t>бірақ жүкті жөнелткеннен кейін пайда болатын шығыстарға және тауардың бұзылуына</a:t>
          </a:r>
          <a:r>
            <a:rPr lang="en-US" smtClean="0">
              <a:solidFill>
                <a:srgbClr val="002060"/>
              </a:solidFill>
            </a:rPr>
            <a:t> (</a:t>
          </a:r>
          <a:r>
            <a:rPr lang="ru-RU" smtClean="0">
              <a:solidFill>
                <a:srgbClr val="002060"/>
              </a:solidFill>
            </a:rPr>
            <a:t>жоғалуына</a:t>
          </a:r>
          <a:r>
            <a:rPr lang="en-US" smtClean="0">
              <a:solidFill>
                <a:srgbClr val="002060"/>
              </a:solidFill>
            </a:rPr>
            <a:t>) </a:t>
          </a:r>
          <a:r>
            <a:rPr lang="ru-RU" smtClean="0">
              <a:solidFill>
                <a:srgbClr val="002060"/>
              </a:solidFill>
            </a:rPr>
            <a:t>жауап бермейді</a:t>
          </a:r>
          <a:r>
            <a:rPr lang="en-US" smtClean="0">
              <a:solidFill>
                <a:srgbClr val="002060"/>
              </a:solidFill>
            </a:rPr>
            <a:t>. </a:t>
          </a:r>
          <a:endParaRPr lang="ru-RU">
            <a:solidFill>
              <a:srgbClr val="002060"/>
            </a:solidFill>
          </a:endParaRPr>
        </a:p>
      </dgm:t>
    </dgm:pt>
    <dgm:pt modelId="{37EEF7A3-8834-46A8-A570-3E402E25CE7D}" type="parTrans" cxnId="{3BBC7CD0-5024-49B0-9CE0-1911DC9C126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1AA889B-81A8-41F7-AB80-D6B4E6B6F1A0}" type="sibTrans" cxnId="{3BBC7CD0-5024-49B0-9CE0-1911DC9C126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F9F7486-D18D-4712-9DB7-D100F07CBBEA}">
      <dgm:prSet/>
      <dgm:spPr/>
      <dgm:t>
        <a:bodyPr/>
        <a:lstStyle/>
        <a:p>
          <a:r>
            <a:rPr lang="en-US" smtClean="0">
              <a:solidFill>
                <a:srgbClr val="002060"/>
              </a:solidFill>
            </a:rPr>
            <a:t>«</a:t>
          </a:r>
          <a:r>
            <a:rPr lang="ru-RU" smtClean="0">
              <a:solidFill>
                <a:srgbClr val="002060"/>
              </a:solidFill>
            </a:rPr>
            <a:t>Д</a:t>
          </a:r>
          <a:r>
            <a:rPr lang="en-US" smtClean="0">
              <a:solidFill>
                <a:srgbClr val="002060"/>
              </a:solidFill>
            </a:rPr>
            <a:t>» </a:t>
          </a:r>
          <a:r>
            <a:rPr lang="ru-RU" smtClean="0">
              <a:solidFill>
                <a:srgbClr val="002060"/>
              </a:solidFill>
            </a:rPr>
            <a:t>тобының шарты бойынша сатушы барлық тәуекелділіктерді және жүкті белгіленген жеріне дейін жеткізіп берумен байланысты шығындарды өзіне алады</a:t>
          </a:r>
          <a:r>
            <a:rPr lang="en-US" smtClean="0">
              <a:solidFill>
                <a:srgbClr val="002060"/>
              </a:solidFill>
            </a:rPr>
            <a:t>.</a:t>
          </a:r>
          <a:endParaRPr lang="ru-RU">
            <a:solidFill>
              <a:srgbClr val="002060"/>
            </a:solidFill>
          </a:endParaRPr>
        </a:p>
      </dgm:t>
    </dgm:pt>
    <dgm:pt modelId="{568C500E-AB85-4C74-B403-C091ADE84B5A}" type="parTrans" cxnId="{2C40BC4E-7C26-4C1E-8301-76C4751C380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6417805-386A-4B64-B850-048DD765996D}" type="sibTrans" cxnId="{2C40BC4E-7C26-4C1E-8301-76C4751C380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3A87533-5ED9-458F-8CA9-8B6795A7B0FB}" type="pres">
      <dgm:prSet presAssocID="{BE105A43-0DB0-4EC1-8309-23797884B64F}" presName="Name0" presStyleCnt="0">
        <dgm:presLayoutVars>
          <dgm:dir/>
          <dgm:animLvl val="lvl"/>
          <dgm:resizeHandles val="exact"/>
        </dgm:presLayoutVars>
      </dgm:prSet>
      <dgm:spPr/>
    </dgm:pt>
    <dgm:pt modelId="{7EF920F0-D64D-47AE-B237-703E4987A6CB}" type="pres">
      <dgm:prSet presAssocID="{C84946FF-D8A1-434F-B165-BEFFD7FC90A6}" presName="linNode" presStyleCnt="0"/>
      <dgm:spPr/>
    </dgm:pt>
    <dgm:pt modelId="{5A4C9844-FA6E-4A3E-B3AA-6CB4B5C4C586}" type="pres">
      <dgm:prSet presAssocID="{C84946FF-D8A1-434F-B165-BEFFD7FC90A6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CDEF22-8935-4C71-B99D-F78F0D9C782B}" type="pres">
      <dgm:prSet presAssocID="{A62CA54F-BD41-4DBC-93F5-4BF67F22352E}" presName="sp" presStyleCnt="0"/>
      <dgm:spPr/>
    </dgm:pt>
    <dgm:pt modelId="{B4DFB12E-6186-42A0-A975-6D99DBE80452}" type="pres">
      <dgm:prSet presAssocID="{EA6D793B-6CD1-409C-AF64-6AF090561CF7}" presName="linNode" presStyleCnt="0"/>
      <dgm:spPr/>
    </dgm:pt>
    <dgm:pt modelId="{2DCF5DB0-4ED3-454C-8C69-7A52421F36C1}" type="pres">
      <dgm:prSet presAssocID="{EA6D793B-6CD1-409C-AF64-6AF090561CF7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1A4CC-0213-4A79-BA1C-49BCEF63D968}" type="pres">
      <dgm:prSet presAssocID="{A068472F-F057-42AC-9CFD-C539B27415A5}" presName="sp" presStyleCnt="0"/>
      <dgm:spPr/>
    </dgm:pt>
    <dgm:pt modelId="{BF9FC2CB-8F4B-4018-8225-B0DDA6DD1763}" type="pres">
      <dgm:prSet presAssocID="{93780E1F-E752-451D-9397-61BFCFCF0DDC}" presName="linNode" presStyleCnt="0"/>
      <dgm:spPr/>
    </dgm:pt>
    <dgm:pt modelId="{A05BB7A1-F618-4D02-A24C-36B5F9FDACBF}" type="pres">
      <dgm:prSet presAssocID="{93780E1F-E752-451D-9397-61BFCFCF0DDC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F461F3-AAEA-4325-A280-47DE291D17D3}" type="pres">
      <dgm:prSet presAssocID="{31AA889B-81A8-41F7-AB80-D6B4E6B6F1A0}" presName="sp" presStyleCnt="0"/>
      <dgm:spPr/>
    </dgm:pt>
    <dgm:pt modelId="{65DA2A31-2646-4AE1-99B5-C7309F8DE871}" type="pres">
      <dgm:prSet presAssocID="{4F9F7486-D18D-4712-9DB7-D100F07CBBEA}" presName="linNode" presStyleCnt="0"/>
      <dgm:spPr/>
    </dgm:pt>
    <dgm:pt modelId="{A41FCAC5-9B9A-48AE-ABD6-C4F10F5DEF4A}" type="pres">
      <dgm:prSet presAssocID="{4F9F7486-D18D-4712-9DB7-D100F07CBBEA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38E706-47CE-4017-AD73-8DDBB84D408D}" type="presOf" srcId="{93780E1F-E752-451D-9397-61BFCFCF0DDC}" destId="{A05BB7A1-F618-4D02-A24C-36B5F9FDACBF}" srcOrd="0" destOrd="0" presId="urn:microsoft.com/office/officeart/2005/8/layout/vList5"/>
    <dgm:cxn modelId="{D223FA20-04AC-4051-B7E8-E075958325C2}" type="presOf" srcId="{BE105A43-0DB0-4EC1-8309-23797884B64F}" destId="{33A87533-5ED9-458F-8CA9-8B6795A7B0FB}" srcOrd="0" destOrd="0" presId="urn:microsoft.com/office/officeart/2005/8/layout/vList5"/>
    <dgm:cxn modelId="{B6C76596-7346-4017-AA8F-19B7DB5A9FDC}" type="presOf" srcId="{4F9F7486-D18D-4712-9DB7-D100F07CBBEA}" destId="{A41FCAC5-9B9A-48AE-ABD6-C4F10F5DEF4A}" srcOrd="0" destOrd="0" presId="urn:microsoft.com/office/officeart/2005/8/layout/vList5"/>
    <dgm:cxn modelId="{3BBC7CD0-5024-49B0-9CE0-1911DC9C126E}" srcId="{BE105A43-0DB0-4EC1-8309-23797884B64F}" destId="{93780E1F-E752-451D-9397-61BFCFCF0DDC}" srcOrd="2" destOrd="0" parTransId="{37EEF7A3-8834-46A8-A570-3E402E25CE7D}" sibTransId="{31AA889B-81A8-41F7-AB80-D6B4E6B6F1A0}"/>
    <dgm:cxn modelId="{58309366-ADFE-4F95-91EC-58BB560F78B9}" type="presOf" srcId="{C84946FF-D8A1-434F-B165-BEFFD7FC90A6}" destId="{5A4C9844-FA6E-4A3E-B3AA-6CB4B5C4C586}" srcOrd="0" destOrd="0" presId="urn:microsoft.com/office/officeart/2005/8/layout/vList5"/>
    <dgm:cxn modelId="{E1AE5E4A-94ED-47CF-A5A4-0EAD479512FB}" type="presOf" srcId="{EA6D793B-6CD1-409C-AF64-6AF090561CF7}" destId="{2DCF5DB0-4ED3-454C-8C69-7A52421F36C1}" srcOrd="0" destOrd="0" presId="urn:microsoft.com/office/officeart/2005/8/layout/vList5"/>
    <dgm:cxn modelId="{52DFCECE-55DA-4FC5-B013-798F0BB09DEF}" srcId="{BE105A43-0DB0-4EC1-8309-23797884B64F}" destId="{C84946FF-D8A1-434F-B165-BEFFD7FC90A6}" srcOrd="0" destOrd="0" parTransId="{F00F2D90-6D64-47B0-BDD0-943DBDCCFF68}" sibTransId="{A62CA54F-BD41-4DBC-93F5-4BF67F22352E}"/>
    <dgm:cxn modelId="{E4E63081-AC6E-4F52-91DF-FB6415BE128B}" srcId="{BE105A43-0DB0-4EC1-8309-23797884B64F}" destId="{EA6D793B-6CD1-409C-AF64-6AF090561CF7}" srcOrd="1" destOrd="0" parTransId="{1E41EF54-50D2-4B22-AAC8-53FE9F4392C2}" sibTransId="{A068472F-F057-42AC-9CFD-C539B27415A5}"/>
    <dgm:cxn modelId="{2C40BC4E-7C26-4C1E-8301-76C4751C3804}" srcId="{BE105A43-0DB0-4EC1-8309-23797884B64F}" destId="{4F9F7486-D18D-4712-9DB7-D100F07CBBEA}" srcOrd="3" destOrd="0" parTransId="{568C500E-AB85-4C74-B403-C091ADE84B5A}" sibTransId="{46417805-386A-4B64-B850-048DD765996D}"/>
    <dgm:cxn modelId="{60C13AD2-3DE7-4B96-8D9E-7371ECF15BFA}" type="presParOf" srcId="{33A87533-5ED9-458F-8CA9-8B6795A7B0FB}" destId="{7EF920F0-D64D-47AE-B237-703E4987A6CB}" srcOrd="0" destOrd="0" presId="urn:microsoft.com/office/officeart/2005/8/layout/vList5"/>
    <dgm:cxn modelId="{A0969339-5D1B-4FA1-BBAF-3A2C892C3461}" type="presParOf" srcId="{7EF920F0-D64D-47AE-B237-703E4987A6CB}" destId="{5A4C9844-FA6E-4A3E-B3AA-6CB4B5C4C586}" srcOrd="0" destOrd="0" presId="urn:microsoft.com/office/officeart/2005/8/layout/vList5"/>
    <dgm:cxn modelId="{6874ECE1-D075-4D2A-A65A-936A4712B4D2}" type="presParOf" srcId="{33A87533-5ED9-458F-8CA9-8B6795A7B0FB}" destId="{3ECDEF22-8935-4C71-B99D-F78F0D9C782B}" srcOrd="1" destOrd="0" presId="urn:microsoft.com/office/officeart/2005/8/layout/vList5"/>
    <dgm:cxn modelId="{FD8937D1-559D-471D-B329-695BAE75A22A}" type="presParOf" srcId="{33A87533-5ED9-458F-8CA9-8B6795A7B0FB}" destId="{B4DFB12E-6186-42A0-A975-6D99DBE80452}" srcOrd="2" destOrd="0" presId="urn:microsoft.com/office/officeart/2005/8/layout/vList5"/>
    <dgm:cxn modelId="{5376A0AB-E9C5-4149-B8D0-C63373AAE31C}" type="presParOf" srcId="{B4DFB12E-6186-42A0-A975-6D99DBE80452}" destId="{2DCF5DB0-4ED3-454C-8C69-7A52421F36C1}" srcOrd="0" destOrd="0" presId="urn:microsoft.com/office/officeart/2005/8/layout/vList5"/>
    <dgm:cxn modelId="{83F9E2BC-8972-445A-8E6F-141426B699D7}" type="presParOf" srcId="{33A87533-5ED9-458F-8CA9-8B6795A7B0FB}" destId="{4681A4CC-0213-4A79-BA1C-49BCEF63D968}" srcOrd="3" destOrd="0" presId="urn:microsoft.com/office/officeart/2005/8/layout/vList5"/>
    <dgm:cxn modelId="{6C6E7CEC-836B-45D6-9CB2-9A7878976B37}" type="presParOf" srcId="{33A87533-5ED9-458F-8CA9-8B6795A7B0FB}" destId="{BF9FC2CB-8F4B-4018-8225-B0DDA6DD1763}" srcOrd="4" destOrd="0" presId="urn:microsoft.com/office/officeart/2005/8/layout/vList5"/>
    <dgm:cxn modelId="{2E13C816-5185-4C55-BEE5-982493347BA8}" type="presParOf" srcId="{BF9FC2CB-8F4B-4018-8225-B0DDA6DD1763}" destId="{A05BB7A1-F618-4D02-A24C-36B5F9FDACBF}" srcOrd="0" destOrd="0" presId="urn:microsoft.com/office/officeart/2005/8/layout/vList5"/>
    <dgm:cxn modelId="{36888698-45FD-4E17-89E2-0AA7289EB4DC}" type="presParOf" srcId="{33A87533-5ED9-458F-8CA9-8B6795A7B0FB}" destId="{BFF461F3-AAEA-4325-A280-47DE291D17D3}" srcOrd="5" destOrd="0" presId="urn:microsoft.com/office/officeart/2005/8/layout/vList5"/>
    <dgm:cxn modelId="{7D0A8C63-A8B8-4B7C-B5CC-65A896E7ED4B}" type="presParOf" srcId="{33A87533-5ED9-458F-8CA9-8B6795A7B0FB}" destId="{65DA2A31-2646-4AE1-99B5-C7309F8DE871}" srcOrd="6" destOrd="0" presId="urn:microsoft.com/office/officeart/2005/8/layout/vList5"/>
    <dgm:cxn modelId="{B7C10031-D01B-4A39-99D4-807B775F64B0}" type="presParOf" srcId="{65DA2A31-2646-4AE1-99B5-C7309F8DE871}" destId="{A41FCAC5-9B9A-48AE-ABD6-C4F10F5DEF4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8C5BC7-F5D2-44EB-A1CC-E2CD458971BD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5021C1-D171-40AB-B473-5EF8E5875185}">
      <dgm:prSet phldrT="[Текст]"/>
      <dgm:spPr/>
      <dgm:t>
        <a:bodyPr/>
        <a:lstStyle/>
        <a:p>
          <a:r>
            <a:rPr lang="ru-RU" b="1" i="1" dirty="0" err="1" smtClean="0">
              <a:solidFill>
                <a:srgbClr val="7030A0"/>
              </a:solidFill>
            </a:rPr>
            <a:t>Адволарлық</a:t>
          </a:r>
          <a:r>
            <a:rPr lang="ru-RU" dirty="0" smtClean="0"/>
            <a:t> – </a:t>
          </a:r>
          <a:r>
            <a:rPr lang="ru-RU" dirty="0" err="1" smtClean="0"/>
            <a:t>салық</a:t>
          </a:r>
          <a:r>
            <a:rPr lang="ru-RU" dirty="0" smtClean="0"/>
            <a:t> </a:t>
          </a:r>
          <a:r>
            <a:rPr lang="ru-RU" dirty="0" err="1" smtClean="0"/>
            <a:t>мөлшері</a:t>
          </a:r>
          <a:r>
            <a:rPr lang="ru-RU" dirty="0" smtClean="0"/>
            <a:t> </a:t>
          </a:r>
          <a:r>
            <a:rPr lang="ru-RU" dirty="0" err="1" smtClean="0"/>
            <a:t>салынатын</a:t>
          </a:r>
          <a:r>
            <a:rPr lang="ru-RU" dirty="0" smtClean="0"/>
            <a:t> </a:t>
          </a:r>
          <a:r>
            <a:rPr lang="ru-RU" dirty="0" err="1" smtClean="0"/>
            <a:t>тауарлардың</a:t>
          </a:r>
          <a:r>
            <a:rPr lang="ru-RU" dirty="0" smtClean="0"/>
            <a:t> </a:t>
          </a:r>
          <a:r>
            <a:rPr lang="ru-RU" dirty="0" err="1" smtClean="0"/>
            <a:t>кедендік</a:t>
          </a:r>
          <a:r>
            <a:rPr lang="ru-RU" dirty="0" smtClean="0"/>
            <a:t> </a:t>
          </a:r>
          <a:r>
            <a:rPr lang="ru-RU" dirty="0" err="1" smtClean="0"/>
            <a:t>құнына</a:t>
          </a:r>
          <a:r>
            <a:rPr lang="ru-RU" dirty="0" smtClean="0"/>
            <a:t> </a:t>
          </a:r>
          <a:r>
            <a:rPr lang="ru-RU" dirty="0" err="1" smtClean="0"/>
            <a:t>процентпен</a:t>
          </a:r>
          <a:r>
            <a:rPr lang="ru-RU" dirty="0" smtClean="0"/>
            <a:t> </a:t>
          </a:r>
          <a:r>
            <a:rPr lang="ru-RU" dirty="0" err="1" smtClean="0"/>
            <a:t>есептеледі</a:t>
          </a:r>
          <a:r>
            <a:rPr lang="ru-RU" dirty="0" smtClean="0"/>
            <a:t>;</a:t>
          </a:r>
          <a:endParaRPr lang="ru-RU" dirty="0"/>
        </a:p>
      </dgm:t>
    </dgm:pt>
    <dgm:pt modelId="{9B6112AF-3BEB-4928-8B3F-EC1BA75B6AB8}" type="parTrans" cxnId="{A8BA4F2C-125B-4137-B5F6-F83BCA80ABFE}">
      <dgm:prSet/>
      <dgm:spPr/>
      <dgm:t>
        <a:bodyPr/>
        <a:lstStyle/>
        <a:p>
          <a:endParaRPr lang="ru-RU"/>
        </a:p>
      </dgm:t>
    </dgm:pt>
    <dgm:pt modelId="{3CB79C90-8A0E-4EAE-8AA7-207C228BDEDD}" type="sibTrans" cxnId="{A8BA4F2C-125B-4137-B5F6-F83BCA80ABFE}">
      <dgm:prSet/>
      <dgm:spPr/>
      <dgm:t>
        <a:bodyPr/>
        <a:lstStyle/>
        <a:p>
          <a:endParaRPr lang="ru-RU"/>
        </a:p>
      </dgm:t>
    </dgm:pt>
    <dgm:pt modelId="{D58AF43D-D89F-4A28-A22F-7ADAE75DFFB0}">
      <dgm:prSet/>
      <dgm:spPr/>
      <dgm:t>
        <a:bodyPr/>
        <a:lstStyle/>
        <a:p>
          <a:r>
            <a:rPr lang="ru-RU" b="1" i="1" dirty="0" err="1" smtClean="0">
              <a:solidFill>
                <a:srgbClr val="7030A0"/>
              </a:solidFill>
            </a:rPr>
            <a:t>Ерекше</a:t>
          </a:r>
          <a:r>
            <a:rPr lang="ru-RU" dirty="0" smtClean="0"/>
            <a:t>  — </a:t>
          </a:r>
          <a:r>
            <a:rPr lang="ru-RU" dirty="0" err="1" smtClean="0"/>
            <a:t>салық</a:t>
          </a:r>
          <a:r>
            <a:rPr lang="ru-RU" dirty="0" smtClean="0"/>
            <a:t> </a:t>
          </a:r>
          <a:r>
            <a:rPr lang="ru-RU" dirty="0" err="1" smtClean="0"/>
            <a:t>мөлшері</a:t>
          </a:r>
          <a:r>
            <a:rPr lang="ru-RU" dirty="0" smtClean="0"/>
            <a:t> </a:t>
          </a:r>
          <a:r>
            <a:rPr lang="ru-RU" dirty="0" err="1" smtClean="0"/>
            <a:t>салынатын</a:t>
          </a:r>
          <a:r>
            <a:rPr lang="ru-RU" dirty="0" smtClean="0"/>
            <a:t> </a:t>
          </a:r>
          <a:r>
            <a:rPr lang="ru-RU" dirty="0" err="1" smtClean="0"/>
            <a:t>тауарлар</a:t>
          </a:r>
          <a:r>
            <a:rPr lang="ru-RU" dirty="0" smtClean="0"/>
            <a:t> </a:t>
          </a:r>
          <a:r>
            <a:rPr lang="ru-RU" dirty="0" err="1" smtClean="0"/>
            <a:t>бірлігінің</a:t>
          </a:r>
          <a:r>
            <a:rPr lang="ru-RU" dirty="0" smtClean="0"/>
            <a:t> </a:t>
          </a:r>
          <a:r>
            <a:rPr lang="ru-RU" dirty="0" err="1" smtClean="0"/>
            <a:t>белгіленген</a:t>
          </a:r>
          <a:r>
            <a:rPr lang="ru-RU" dirty="0" smtClean="0"/>
            <a:t> </a:t>
          </a:r>
          <a:r>
            <a:rPr lang="ru-RU" dirty="0" err="1" smtClean="0"/>
            <a:t>мөлшерімен</a:t>
          </a:r>
          <a:r>
            <a:rPr lang="ru-RU" dirty="0" smtClean="0"/>
            <a:t> </a:t>
          </a:r>
          <a:r>
            <a:rPr lang="ru-RU" dirty="0" err="1" smtClean="0"/>
            <a:t>есептелінеді</a:t>
          </a:r>
          <a:r>
            <a:rPr lang="ru-RU" dirty="0" smtClean="0"/>
            <a:t>;</a:t>
          </a:r>
          <a:endParaRPr lang="ru-RU" dirty="0"/>
        </a:p>
      </dgm:t>
    </dgm:pt>
    <dgm:pt modelId="{891B6BCD-CE88-4F12-8C44-5A3349463A27}" type="parTrans" cxnId="{173E8CF8-EEB7-4A76-BF2E-C011D5A7F40B}">
      <dgm:prSet/>
      <dgm:spPr/>
      <dgm:t>
        <a:bodyPr/>
        <a:lstStyle/>
        <a:p>
          <a:endParaRPr lang="ru-RU"/>
        </a:p>
      </dgm:t>
    </dgm:pt>
    <dgm:pt modelId="{65A14618-748C-44BA-A648-09D9DC0EB169}" type="sibTrans" cxnId="{173E8CF8-EEB7-4A76-BF2E-C011D5A7F40B}">
      <dgm:prSet/>
      <dgm:spPr/>
      <dgm:t>
        <a:bodyPr/>
        <a:lstStyle/>
        <a:p>
          <a:endParaRPr lang="ru-RU"/>
        </a:p>
      </dgm:t>
    </dgm:pt>
    <dgm:pt modelId="{3E98BA04-9E68-4E34-AF5A-37A0F9B15CB2}">
      <dgm:prSet/>
      <dgm:spPr/>
      <dgm:t>
        <a:bodyPr/>
        <a:lstStyle/>
        <a:p>
          <a:r>
            <a:rPr lang="ru-RU" b="1" i="1" dirty="0" err="1" smtClean="0">
              <a:solidFill>
                <a:srgbClr val="7030A0"/>
              </a:solidFill>
            </a:rPr>
            <a:t>Аралас</a:t>
          </a:r>
          <a:r>
            <a:rPr lang="ru-RU" dirty="0" smtClean="0">
              <a:solidFill>
                <a:srgbClr val="7030A0"/>
              </a:solidFill>
            </a:rPr>
            <a:t> </a:t>
          </a:r>
          <a:r>
            <a:rPr lang="ru-RU" dirty="0" smtClean="0"/>
            <a:t>– </a:t>
          </a:r>
          <a:r>
            <a:rPr lang="ru-RU" dirty="0" err="1" smtClean="0"/>
            <a:t>салық</a:t>
          </a:r>
          <a:r>
            <a:rPr lang="ru-RU" dirty="0" smtClean="0"/>
            <a:t> </a:t>
          </a:r>
          <a:r>
            <a:rPr lang="ru-RU" dirty="0" err="1" smtClean="0"/>
            <a:t>мөлшері</a:t>
          </a:r>
          <a:r>
            <a:rPr lang="ru-RU" dirty="0" smtClean="0"/>
            <a:t> </a:t>
          </a:r>
          <a:r>
            <a:rPr lang="ru-RU" dirty="0" err="1" smtClean="0"/>
            <a:t>жоғарыда</a:t>
          </a:r>
          <a:r>
            <a:rPr lang="ru-RU" dirty="0" smtClean="0"/>
            <a:t> </a:t>
          </a:r>
          <a:r>
            <a:rPr lang="ru-RU" dirty="0" err="1" smtClean="0"/>
            <a:t>аталған</a:t>
          </a:r>
          <a:r>
            <a:rPr lang="ru-RU" dirty="0" smtClean="0"/>
            <a:t> </a:t>
          </a:r>
          <a:r>
            <a:rPr lang="ru-RU" dirty="0" err="1" smtClean="0"/>
            <a:t>кедендік</a:t>
          </a:r>
          <a:r>
            <a:rPr lang="ru-RU" dirty="0" smtClean="0"/>
            <a:t> </a:t>
          </a:r>
          <a:r>
            <a:rPr lang="ru-RU" dirty="0" err="1" smtClean="0"/>
            <a:t>салық</a:t>
          </a:r>
          <a:r>
            <a:rPr lang="ru-RU" dirty="0" smtClean="0"/>
            <a:t> </a:t>
          </a:r>
          <a:r>
            <a:rPr lang="ru-RU" dirty="0" err="1" smtClean="0"/>
            <a:t>түрлерінің</a:t>
          </a:r>
          <a:r>
            <a:rPr lang="ru-RU" dirty="0" smtClean="0"/>
            <a:t> </a:t>
          </a:r>
          <a:r>
            <a:rPr lang="ru-RU" dirty="0" err="1" smtClean="0"/>
            <a:t>екеуіне</a:t>
          </a:r>
          <a:r>
            <a:rPr lang="ru-RU" dirty="0" smtClean="0"/>
            <a:t> де </a:t>
          </a:r>
          <a:r>
            <a:rPr lang="ru-RU" dirty="0" err="1" smtClean="0"/>
            <a:t>үйлестіріледі</a:t>
          </a:r>
          <a:r>
            <a:rPr lang="ru-RU" dirty="0" smtClean="0"/>
            <a:t>.</a:t>
          </a:r>
          <a:endParaRPr lang="ru-RU" dirty="0"/>
        </a:p>
      </dgm:t>
    </dgm:pt>
    <dgm:pt modelId="{97842F1A-C274-46B9-A969-F6219E8F9BA2}" type="parTrans" cxnId="{8B8F10BE-BB60-4945-8939-B7E1183D709D}">
      <dgm:prSet/>
      <dgm:spPr/>
      <dgm:t>
        <a:bodyPr/>
        <a:lstStyle/>
        <a:p>
          <a:endParaRPr lang="ru-RU"/>
        </a:p>
      </dgm:t>
    </dgm:pt>
    <dgm:pt modelId="{07F53FA6-B6E5-4F7D-B1CD-57BFB6F9B3D1}" type="sibTrans" cxnId="{8B8F10BE-BB60-4945-8939-B7E1183D709D}">
      <dgm:prSet/>
      <dgm:spPr/>
      <dgm:t>
        <a:bodyPr/>
        <a:lstStyle/>
        <a:p>
          <a:endParaRPr lang="ru-RU"/>
        </a:p>
      </dgm:t>
    </dgm:pt>
    <dgm:pt modelId="{ABFE35EF-EF4B-43D8-A7CE-D593AB6FE6A8}" type="pres">
      <dgm:prSet presAssocID="{318C5BC7-F5D2-44EB-A1CC-E2CD458971B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E29D8E-BAA7-449D-9B12-AEBF4220388A}" type="pres">
      <dgm:prSet presAssocID="{D95021C1-D171-40AB-B473-5EF8E5875185}" presName="composite" presStyleCnt="0"/>
      <dgm:spPr/>
    </dgm:pt>
    <dgm:pt modelId="{193B2C12-DD44-4C75-AD02-4C0817CA7151}" type="pres">
      <dgm:prSet presAssocID="{D95021C1-D171-40AB-B473-5EF8E5875185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623C85-037B-4929-8300-FAD08800C9A5}" type="pres">
      <dgm:prSet presAssocID="{D95021C1-D171-40AB-B473-5EF8E5875185}" presName="rect2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7F0FA84-845F-4685-ADD3-547727291AC6}" type="pres">
      <dgm:prSet presAssocID="{3CB79C90-8A0E-4EAE-8AA7-207C228BDEDD}" presName="sibTrans" presStyleCnt="0"/>
      <dgm:spPr/>
    </dgm:pt>
    <dgm:pt modelId="{BC47C4B4-33A6-42D1-BE73-0779AE3D71FA}" type="pres">
      <dgm:prSet presAssocID="{D58AF43D-D89F-4A28-A22F-7ADAE75DFFB0}" presName="composite" presStyleCnt="0"/>
      <dgm:spPr/>
    </dgm:pt>
    <dgm:pt modelId="{E6FA178F-8D7F-40E7-8CDC-0A001C08F658}" type="pres">
      <dgm:prSet presAssocID="{D58AF43D-D89F-4A28-A22F-7ADAE75DFFB0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19484C-15D4-4858-8BD7-28DDCCB6D6BE}" type="pres">
      <dgm:prSet presAssocID="{D58AF43D-D89F-4A28-A22F-7ADAE75DFFB0}" presName="rect2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B330E7E-F21A-4D39-83E4-DCB5051D5044}" type="pres">
      <dgm:prSet presAssocID="{65A14618-748C-44BA-A648-09D9DC0EB169}" presName="sibTrans" presStyleCnt="0"/>
      <dgm:spPr/>
    </dgm:pt>
    <dgm:pt modelId="{181D6191-FF78-4BDD-8CC2-D8CE32A0D41B}" type="pres">
      <dgm:prSet presAssocID="{3E98BA04-9E68-4E34-AF5A-37A0F9B15CB2}" presName="composite" presStyleCnt="0"/>
      <dgm:spPr/>
    </dgm:pt>
    <dgm:pt modelId="{2939BC6B-1A7D-42D3-BFE6-242B942F5FFE}" type="pres">
      <dgm:prSet presAssocID="{3E98BA04-9E68-4E34-AF5A-37A0F9B15CB2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C8367A-274A-4BC4-80FC-64EB1E142C50}" type="pres">
      <dgm:prSet presAssocID="{3E98BA04-9E68-4E34-AF5A-37A0F9B15CB2}" presName="rect2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A8BA4F2C-125B-4137-B5F6-F83BCA80ABFE}" srcId="{318C5BC7-F5D2-44EB-A1CC-E2CD458971BD}" destId="{D95021C1-D171-40AB-B473-5EF8E5875185}" srcOrd="0" destOrd="0" parTransId="{9B6112AF-3BEB-4928-8B3F-EC1BA75B6AB8}" sibTransId="{3CB79C90-8A0E-4EAE-8AA7-207C228BDEDD}"/>
    <dgm:cxn modelId="{AB39AE45-B619-4B0C-BF16-C8B4B8A38042}" type="presOf" srcId="{3E98BA04-9E68-4E34-AF5A-37A0F9B15CB2}" destId="{2939BC6B-1A7D-42D3-BFE6-242B942F5FFE}" srcOrd="0" destOrd="0" presId="urn:microsoft.com/office/officeart/2008/layout/PictureStrips"/>
    <dgm:cxn modelId="{173E8CF8-EEB7-4A76-BF2E-C011D5A7F40B}" srcId="{318C5BC7-F5D2-44EB-A1CC-E2CD458971BD}" destId="{D58AF43D-D89F-4A28-A22F-7ADAE75DFFB0}" srcOrd="1" destOrd="0" parTransId="{891B6BCD-CE88-4F12-8C44-5A3349463A27}" sibTransId="{65A14618-748C-44BA-A648-09D9DC0EB169}"/>
    <dgm:cxn modelId="{8BB81A50-4171-4E56-9FBF-2E0DC17697EC}" type="presOf" srcId="{D95021C1-D171-40AB-B473-5EF8E5875185}" destId="{193B2C12-DD44-4C75-AD02-4C0817CA7151}" srcOrd="0" destOrd="0" presId="urn:microsoft.com/office/officeart/2008/layout/PictureStrips"/>
    <dgm:cxn modelId="{F6E55B81-4C1F-4CCB-B518-7E9C4B133049}" type="presOf" srcId="{318C5BC7-F5D2-44EB-A1CC-E2CD458971BD}" destId="{ABFE35EF-EF4B-43D8-A7CE-D593AB6FE6A8}" srcOrd="0" destOrd="0" presId="urn:microsoft.com/office/officeart/2008/layout/PictureStrips"/>
    <dgm:cxn modelId="{D68D085B-0886-4E63-A299-391F760A39B4}" type="presOf" srcId="{D58AF43D-D89F-4A28-A22F-7ADAE75DFFB0}" destId="{E6FA178F-8D7F-40E7-8CDC-0A001C08F658}" srcOrd="0" destOrd="0" presId="urn:microsoft.com/office/officeart/2008/layout/PictureStrips"/>
    <dgm:cxn modelId="{8B8F10BE-BB60-4945-8939-B7E1183D709D}" srcId="{318C5BC7-F5D2-44EB-A1CC-E2CD458971BD}" destId="{3E98BA04-9E68-4E34-AF5A-37A0F9B15CB2}" srcOrd="2" destOrd="0" parTransId="{97842F1A-C274-46B9-A969-F6219E8F9BA2}" sibTransId="{07F53FA6-B6E5-4F7D-B1CD-57BFB6F9B3D1}"/>
    <dgm:cxn modelId="{13B247EB-5A01-4B1F-B482-1EE092184454}" type="presParOf" srcId="{ABFE35EF-EF4B-43D8-A7CE-D593AB6FE6A8}" destId="{3DE29D8E-BAA7-449D-9B12-AEBF4220388A}" srcOrd="0" destOrd="0" presId="urn:microsoft.com/office/officeart/2008/layout/PictureStrips"/>
    <dgm:cxn modelId="{F5BA3F15-D95E-4783-B75F-F64DBD6CFAA8}" type="presParOf" srcId="{3DE29D8E-BAA7-449D-9B12-AEBF4220388A}" destId="{193B2C12-DD44-4C75-AD02-4C0817CA7151}" srcOrd="0" destOrd="0" presId="urn:microsoft.com/office/officeart/2008/layout/PictureStrips"/>
    <dgm:cxn modelId="{93B02F2E-1540-46E8-8861-C60CD5180CD1}" type="presParOf" srcId="{3DE29D8E-BAA7-449D-9B12-AEBF4220388A}" destId="{06623C85-037B-4929-8300-FAD08800C9A5}" srcOrd="1" destOrd="0" presId="urn:microsoft.com/office/officeart/2008/layout/PictureStrips"/>
    <dgm:cxn modelId="{537700B2-4220-44C9-BA88-D6623AD78C03}" type="presParOf" srcId="{ABFE35EF-EF4B-43D8-A7CE-D593AB6FE6A8}" destId="{77F0FA84-845F-4685-ADD3-547727291AC6}" srcOrd="1" destOrd="0" presId="urn:microsoft.com/office/officeart/2008/layout/PictureStrips"/>
    <dgm:cxn modelId="{EED57F31-BEC2-4DE1-8AAF-B8632188E98C}" type="presParOf" srcId="{ABFE35EF-EF4B-43D8-A7CE-D593AB6FE6A8}" destId="{BC47C4B4-33A6-42D1-BE73-0779AE3D71FA}" srcOrd="2" destOrd="0" presId="urn:microsoft.com/office/officeart/2008/layout/PictureStrips"/>
    <dgm:cxn modelId="{14178180-8AE4-4E60-9356-47E015E97DFD}" type="presParOf" srcId="{BC47C4B4-33A6-42D1-BE73-0779AE3D71FA}" destId="{E6FA178F-8D7F-40E7-8CDC-0A001C08F658}" srcOrd="0" destOrd="0" presId="urn:microsoft.com/office/officeart/2008/layout/PictureStrips"/>
    <dgm:cxn modelId="{21C497DD-2400-4F1D-9466-EE7AFDD06CD4}" type="presParOf" srcId="{BC47C4B4-33A6-42D1-BE73-0779AE3D71FA}" destId="{3D19484C-15D4-4858-8BD7-28DDCCB6D6BE}" srcOrd="1" destOrd="0" presId="urn:microsoft.com/office/officeart/2008/layout/PictureStrips"/>
    <dgm:cxn modelId="{924B6903-6F92-40F3-9226-6C99262788BB}" type="presParOf" srcId="{ABFE35EF-EF4B-43D8-A7CE-D593AB6FE6A8}" destId="{5B330E7E-F21A-4D39-83E4-DCB5051D5044}" srcOrd="3" destOrd="0" presId="urn:microsoft.com/office/officeart/2008/layout/PictureStrips"/>
    <dgm:cxn modelId="{B8E73BCD-2448-4F3A-8C00-B9422A1975A5}" type="presParOf" srcId="{ABFE35EF-EF4B-43D8-A7CE-D593AB6FE6A8}" destId="{181D6191-FF78-4BDD-8CC2-D8CE32A0D41B}" srcOrd="4" destOrd="0" presId="urn:microsoft.com/office/officeart/2008/layout/PictureStrips"/>
    <dgm:cxn modelId="{5FDCDA69-FB57-4F76-83E5-1F8C907FD18D}" type="presParOf" srcId="{181D6191-FF78-4BDD-8CC2-D8CE32A0D41B}" destId="{2939BC6B-1A7D-42D3-BFE6-242B942F5FFE}" srcOrd="0" destOrd="0" presId="urn:microsoft.com/office/officeart/2008/layout/PictureStrips"/>
    <dgm:cxn modelId="{551E2212-0D3B-401C-BC33-FB06929674DD}" type="presParOf" srcId="{181D6191-FF78-4BDD-8CC2-D8CE32A0D41B}" destId="{6AC8367A-274A-4BC4-80FC-64EB1E142C5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262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64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384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998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86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308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829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050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76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199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183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514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5926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328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638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806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C4824-0E6B-4176-A033-F2907B5D3C46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9E64965-58B6-4963-9002-B157E3DD6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548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b="1" dirty="0"/>
              <a:t>Экспорт және импорт операциялардың есебін ұйымдастыру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3410" y="4703976"/>
            <a:ext cx="7766936" cy="1096899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Лекция 9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421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Экспорт и импорт ключей, показывающих международную торговлю или глобальный Com — стоковое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069" y="3380831"/>
            <a:ext cx="4919164" cy="322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297578" y="286454"/>
            <a:ext cx="8386354" cy="2970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Кәсіпорынның</a:t>
            </a:r>
            <a:r>
              <a:rPr lang="ru-RU" dirty="0" smtClean="0"/>
              <a:t> </a:t>
            </a:r>
            <a:r>
              <a:rPr lang="ru-RU" dirty="0" err="1" smtClean="0"/>
              <a:t>сыртқы</a:t>
            </a:r>
            <a:r>
              <a:rPr lang="ru-RU" dirty="0" smtClean="0"/>
              <a:t> </a:t>
            </a:r>
            <a:r>
              <a:rPr lang="ru-RU" dirty="0" err="1" smtClean="0"/>
              <a:t>экономикалық</a:t>
            </a:r>
            <a:r>
              <a:rPr lang="ru-RU" dirty="0" smtClean="0"/>
              <a:t> </a:t>
            </a:r>
            <a:r>
              <a:rPr lang="ru-RU" dirty="0" err="1" smtClean="0"/>
              <a:t>қызметі</a:t>
            </a:r>
            <a:r>
              <a:rPr lang="ru-RU" dirty="0" smtClean="0"/>
              <a:t> – </a:t>
            </a:r>
            <a:r>
              <a:rPr lang="ru-RU" dirty="0" err="1" smtClean="0"/>
              <a:t>бұл</a:t>
            </a:r>
            <a:r>
              <a:rPr lang="ru-RU" dirty="0" smtClean="0"/>
              <a:t>  экспорт </a:t>
            </a:r>
            <a:r>
              <a:rPr lang="ru-RU" dirty="0" err="1" smtClean="0"/>
              <a:t>және</a:t>
            </a:r>
            <a:r>
              <a:rPr lang="ru-RU" dirty="0" smtClean="0"/>
              <a:t> импорт   </a:t>
            </a:r>
            <a:r>
              <a:rPr lang="ru-RU" dirty="0" err="1" smtClean="0"/>
              <a:t>тауарлары</a:t>
            </a:r>
            <a:r>
              <a:rPr lang="ru-RU" dirty="0" smtClean="0"/>
              <a:t> мен </a:t>
            </a:r>
            <a:r>
              <a:rPr lang="ru-RU" dirty="0" err="1" smtClean="0"/>
              <a:t>қызметін</a:t>
            </a:r>
            <a:r>
              <a:rPr lang="ru-RU" dirty="0" smtClean="0"/>
              <a:t> </a:t>
            </a:r>
            <a:r>
              <a:rPr lang="ru-RU" dirty="0" err="1" smtClean="0"/>
              <a:t>халықаралық</a:t>
            </a:r>
            <a:r>
              <a:rPr lang="ru-RU" dirty="0" smtClean="0"/>
              <a:t>  </a:t>
            </a:r>
            <a:r>
              <a:rPr lang="ru-RU" dirty="0" err="1" smtClean="0"/>
              <a:t>өндірістік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ғылыми</a:t>
            </a:r>
            <a:r>
              <a:rPr lang="ru-RU" dirty="0" smtClean="0"/>
              <a:t>- </a:t>
            </a:r>
            <a:r>
              <a:rPr lang="ru-RU" dirty="0" err="1" smtClean="0"/>
              <a:t>техникалық</a:t>
            </a:r>
            <a:r>
              <a:rPr lang="ru-RU" dirty="0" smtClean="0"/>
              <a:t>  </a:t>
            </a:r>
            <a:r>
              <a:rPr lang="ru-RU" dirty="0" err="1" smtClean="0"/>
              <a:t>кооперацияларымен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  </a:t>
            </a:r>
            <a:r>
              <a:rPr lang="ru-RU" dirty="0" err="1" smtClean="0"/>
              <a:t>өндірістік-шаруашылық</a:t>
            </a:r>
            <a:r>
              <a:rPr lang="ru-RU" dirty="0" smtClean="0"/>
              <a:t>  </a:t>
            </a:r>
            <a:r>
              <a:rPr lang="ru-RU" dirty="0" err="1" smtClean="0"/>
              <a:t>салаларының</a:t>
            </a:r>
            <a:r>
              <a:rPr lang="ru-RU" dirty="0" smtClean="0"/>
              <a:t> </a:t>
            </a:r>
            <a:r>
              <a:rPr lang="ru-RU" dirty="0" err="1" smtClean="0"/>
              <a:t>қызметтері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Тауарларды</a:t>
            </a:r>
            <a:r>
              <a:rPr lang="ru-RU" dirty="0" smtClean="0"/>
              <a:t> </a:t>
            </a:r>
            <a:r>
              <a:rPr lang="ru-RU" dirty="0" err="1" smtClean="0"/>
              <a:t>экспорттау</a:t>
            </a:r>
            <a:r>
              <a:rPr lang="ru-RU" dirty="0" smtClean="0"/>
              <a:t> — </a:t>
            </a:r>
            <a:r>
              <a:rPr lang="ru-RU" dirty="0" err="1" smtClean="0"/>
              <a:t>тауарларды</a:t>
            </a:r>
            <a:r>
              <a:rPr lang="ru-RU" dirty="0" smtClean="0"/>
              <a:t> (</a:t>
            </a:r>
            <a:r>
              <a:rPr lang="ru-RU" dirty="0" err="1" smtClean="0"/>
              <a:t>жұмыстарды</a:t>
            </a:r>
            <a:r>
              <a:rPr lang="ru-RU" dirty="0" smtClean="0"/>
              <a:t>, </a:t>
            </a:r>
            <a:r>
              <a:rPr lang="ru-RU" dirty="0" err="1" smtClean="0"/>
              <a:t>қызметтерді</a:t>
            </a:r>
            <a:r>
              <a:rPr lang="ru-RU" dirty="0" smtClean="0"/>
              <a:t>) </a:t>
            </a:r>
            <a:r>
              <a:rPr lang="ru-RU" dirty="0" err="1" smtClean="0"/>
              <a:t>сатып</a:t>
            </a:r>
            <a:r>
              <a:rPr lang="ru-RU" dirty="0" smtClean="0"/>
              <a:t> </a:t>
            </a:r>
            <a:r>
              <a:rPr lang="ru-RU" dirty="0" err="1" smtClean="0"/>
              <a:t>алушының</a:t>
            </a:r>
            <a:r>
              <a:rPr lang="ru-RU" dirty="0" smtClean="0"/>
              <a:t> </a:t>
            </a:r>
            <a:r>
              <a:rPr lang="ru-RU" dirty="0" err="1" smtClean="0"/>
              <a:t>еліне</a:t>
            </a:r>
            <a:r>
              <a:rPr lang="ru-RU" dirty="0" smtClean="0"/>
              <a:t> </a:t>
            </a:r>
            <a:r>
              <a:rPr lang="ru-RU" dirty="0" err="1" smtClean="0"/>
              <a:t>жөнелту</a:t>
            </a:r>
            <a:r>
              <a:rPr lang="ru-RU" dirty="0" smtClean="0"/>
              <a:t> </a:t>
            </a:r>
            <a:r>
              <a:rPr lang="ru-RU" dirty="0" err="1" smtClean="0"/>
              <a:t>арқылы</a:t>
            </a:r>
            <a:r>
              <a:rPr lang="ru-RU" dirty="0" smtClean="0"/>
              <a:t> </a:t>
            </a:r>
            <a:r>
              <a:rPr lang="ru-RU" dirty="0" err="1" smtClean="0"/>
              <a:t>шетелдік</a:t>
            </a:r>
            <a:r>
              <a:rPr lang="ru-RU" dirty="0" smtClean="0"/>
              <a:t> </a:t>
            </a:r>
            <a:r>
              <a:rPr lang="ru-RU" dirty="0" err="1" smtClean="0"/>
              <a:t>сатып</a:t>
            </a:r>
            <a:r>
              <a:rPr lang="ru-RU" dirty="0" smtClean="0"/>
              <a:t> </a:t>
            </a:r>
            <a:r>
              <a:rPr lang="ru-RU" dirty="0" err="1" smtClean="0"/>
              <a:t>алушыға</a:t>
            </a:r>
            <a:r>
              <a:rPr lang="ru-RU" dirty="0" smtClean="0"/>
              <a:t> салу.</a:t>
            </a:r>
          </a:p>
          <a:p>
            <a:endParaRPr lang="ru-RU" dirty="0" smtClean="0"/>
          </a:p>
          <a:p>
            <a:r>
              <a:rPr lang="ru-RU" dirty="0" err="1" smtClean="0"/>
              <a:t>Импорттау</a:t>
            </a:r>
            <a:r>
              <a:rPr lang="ru-RU" dirty="0" smtClean="0"/>
              <a:t> – </a:t>
            </a:r>
            <a:r>
              <a:rPr lang="ru-RU" dirty="0" err="1" smtClean="0"/>
              <a:t>тауарды</a:t>
            </a:r>
            <a:r>
              <a:rPr lang="ru-RU" dirty="0" smtClean="0"/>
              <a:t> </a:t>
            </a:r>
            <a:r>
              <a:rPr lang="ru-RU" dirty="0" err="1" smtClean="0"/>
              <a:t>сатып</a:t>
            </a:r>
            <a:r>
              <a:rPr lang="ru-RU" dirty="0" smtClean="0"/>
              <a:t> </a:t>
            </a:r>
            <a:r>
              <a:rPr lang="ru-RU" dirty="0" err="1" smtClean="0"/>
              <a:t>алушының</a:t>
            </a:r>
            <a:r>
              <a:rPr lang="ru-RU" dirty="0" smtClean="0"/>
              <a:t> </a:t>
            </a:r>
            <a:r>
              <a:rPr lang="ru-RU" dirty="0" err="1" smtClean="0"/>
              <a:t>еліне</a:t>
            </a:r>
            <a:r>
              <a:rPr lang="ru-RU" dirty="0" smtClean="0"/>
              <a:t> </a:t>
            </a:r>
            <a:r>
              <a:rPr lang="ru-RU" dirty="0" err="1" smtClean="0"/>
              <a:t>әкелу</a:t>
            </a:r>
            <a:r>
              <a:rPr lang="ru-RU" dirty="0" smtClean="0"/>
              <a:t> </a:t>
            </a:r>
            <a:r>
              <a:rPr lang="ru-RU" dirty="0" err="1" smtClean="0"/>
              <a:t>арқылы</a:t>
            </a:r>
            <a:r>
              <a:rPr lang="ru-RU" dirty="0" smtClean="0"/>
              <a:t> </a:t>
            </a:r>
            <a:r>
              <a:rPr lang="ru-RU" dirty="0" err="1" smtClean="0"/>
              <a:t>шетелдік</a:t>
            </a:r>
            <a:r>
              <a:rPr lang="ru-RU" dirty="0" smtClean="0"/>
              <a:t> </a:t>
            </a:r>
            <a:r>
              <a:rPr lang="ru-RU" dirty="0" err="1" smtClean="0"/>
              <a:t>сатушыдан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5275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500" y="265115"/>
            <a:ext cx="11125200" cy="133508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мәміле</a:t>
            </a:r>
            <a:r>
              <a:rPr lang="ru-RU" dirty="0"/>
              <a:t> </a:t>
            </a:r>
            <a:r>
              <a:rPr lang="ru-RU" dirty="0" err="1"/>
              <a:t>контрактімен</a:t>
            </a:r>
            <a:r>
              <a:rPr lang="ru-RU" dirty="0"/>
              <a:t> </a:t>
            </a:r>
            <a:r>
              <a:rPr lang="ru-RU" dirty="0" err="1"/>
              <a:t>рәсімделеді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құқы</a:t>
            </a:r>
            <a:r>
              <a:rPr lang="ru-RU" dirty="0"/>
              <a:t>, </a:t>
            </a:r>
            <a:r>
              <a:rPr lang="ru-RU" dirty="0" err="1"/>
              <a:t>міндеттемесі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тараптардың</a:t>
            </a:r>
            <a:r>
              <a:rPr lang="ru-RU" dirty="0"/>
              <a:t> </a:t>
            </a:r>
            <a:r>
              <a:rPr lang="ru-RU" dirty="0" err="1"/>
              <a:t>жауапкершілігі</a:t>
            </a:r>
            <a:r>
              <a:rPr lang="ru-RU" dirty="0"/>
              <a:t> </a:t>
            </a:r>
            <a:r>
              <a:rPr lang="ru-RU" dirty="0" err="1"/>
              <a:t>көрсетіледі</a:t>
            </a:r>
            <a:r>
              <a:rPr lang="ru-RU" dirty="0"/>
              <a:t>. </a:t>
            </a:r>
            <a:r>
              <a:rPr lang="ru-RU" dirty="0" err="1"/>
              <a:t>Сондықтан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рәсімдеу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Халықаралық</a:t>
            </a:r>
            <a:r>
              <a:rPr lang="ru-RU" dirty="0"/>
              <a:t> </a:t>
            </a:r>
            <a:r>
              <a:rPr lang="ru-RU" dirty="0" err="1"/>
              <a:t>сауда</a:t>
            </a:r>
            <a:r>
              <a:rPr lang="ru-RU" dirty="0"/>
              <a:t> </a:t>
            </a:r>
            <a:r>
              <a:rPr lang="ru-RU" dirty="0" err="1"/>
              <a:t>палатасының</a:t>
            </a:r>
            <a:r>
              <a:rPr lang="ru-RU" dirty="0"/>
              <a:t> </a:t>
            </a:r>
            <a:r>
              <a:rPr lang="ru-RU" dirty="0" err="1"/>
              <a:t>әзірленген</a:t>
            </a:r>
            <a:r>
              <a:rPr lang="ru-RU" dirty="0"/>
              <a:t> </a:t>
            </a:r>
            <a:r>
              <a:rPr lang="ru-RU" dirty="0" err="1"/>
              <a:t>халықаралық</a:t>
            </a:r>
            <a:r>
              <a:rPr lang="ru-RU" dirty="0"/>
              <a:t> </a:t>
            </a:r>
            <a:r>
              <a:rPr lang="ru-RU" dirty="0" err="1"/>
              <a:t>сауда</a:t>
            </a:r>
            <a:r>
              <a:rPr lang="ru-RU" dirty="0"/>
              <a:t> </a:t>
            </a:r>
            <a:r>
              <a:rPr lang="ru-RU" dirty="0" err="1"/>
              <a:t>терминін</a:t>
            </a:r>
            <a:r>
              <a:rPr lang="ru-RU" dirty="0"/>
              <a:t> («</a:t>
            </a:r>
            <a:r>
              <a:rPr lang="ru-RU" dirty="0" err="1"/>
              <a:t>Инкотермс</a:t>
            </a:r>
            <a:r>
              <a:rPr lang="ru-RU" dirty="0"/>
              <a:t>») </a:t>
            </a:r>
            <a:r>
              <a:rPr lang="ru-RU" dirty="0" err="1"/>
              <a:t>пайдалануды</a:t>
            </a:r>
            <a:r>
              <a:rPr lang="ru-RU" dirty="0"/>
              <a:t> </a:t>
            </a:r>
            <a:r>
              <a:rPr lang="ru-RU" dirty="0" err="1"/>
              <a:t>ұсынады</a:t>
            </a:r>
            <a:r>
              <a:rPr lang="ru-RU" dirty="0" smtClean="0"/>
              <a:t>.</a:t>
            </a:r>
            <a:r>
              <a:rPr lang="ru-RU" dirty="0"/>
              <a:t> «</a:t>
            </a:r>
            <a:r>
              <a:rPr lang="ru-RU" dirty="0" err="1"/>
              <a:t>Инкотермстің</a:t>
            </a:r>
            <a:r>
              <a:rPr lang="ru-RU" dirty="0"/>
              <a:t>»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термині</a:t>
            </a:r>
            <a:r>
              <a:rPr lang="ru-RU" dirty="0"/>
              <a:t> </a:t>
            </a:r>
            <a:r>
              <a:rPr lang="ru-RU" dirty="0" err="1"/>
              <a:t>төрт</a:t>
            </a:r>
            <a:r>
              <a:rPr lang="ru-RU" dirty="0"/>
              <a:t> </a:t>
            </a:r>
            <a:r>
              <a:rPr lang="ru-RU" dirty="0" err="1"/>
              <a:t>базалық</a:t>
            </a:r>
            <a:r>
              <a:rPr lang="ru-RU" dirty="0"/>
              <a:t> </a:t>
            </a:r>
            <a:r>
              <a:rPr lang="ru-RU" dirty="0" err="1"/>
              <a:t>ктегорияға</a:t>
            </a:r>
            <a:r>
              <a:rPr lang="ru-RU" dirty="0"/>
              <a:t> </a:t>
            </a:r>
            <a:r>
              <a:rPr lang="ru-RU" dirty="0" err="1"/>
              <a:t>топтастрылған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№1 </a:t>
            </a:r>
            <a:r>
              <a:rPr lang="ru-RU" dirty="0" err="1"/>
              <a:t>кестеде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710325"/>
              </p:ext>
            </p:extLst>
          </p:nvPr>
        </p:nvGraphicFramePr>
        <p:xfrm>
          <a:off x="771526" y="2045733"/>
          <a:ext cx="6591300" cy="47593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3359"/>
                <a:gridCol w="704886"/>
                <a:gridCol w="5503055"/>
              </a:tblGrid>
              <a:tr h="1215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Топ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effectLst/>
                        </a:rPr>
                        <a:t>Жабдықтаудың</a:t>
                      </a:r>
                      <a:endParaRPr lang="ru-RU" sz="1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effectLst/>
                        </a:rPr>
                        <a:t>шартты</a:t>
                      </a:r>
                      <a:r>
                        <a:rPr lang="ru-RU" sz="1300" dirty="0">
                          <a:effectLst/>
                        </a:rPr>
                        <a:t>  </a:t>
                      </a:r>
                      <a:r>
                        <a:rPr lang="ru-RU" sz="1300" dirty="0" err="1">
                          <a:effectLst/>
                        </a:rPr>
                        <a:t>белгілері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Франкировка жағдайы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(тасымалдау шарттары)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</a:tr>
              <a:tr h="200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EXW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Завод франкосы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</a:tr>
              <a:tr h="774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F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FCA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FAS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FOB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Еркін тасымалдаушы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Еркін кеме бортының жағасына    дейін әкелу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Еркін бортқа әкелу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</a:tr>
              <a:tr h="10111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C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CFR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CIF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CPT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CIP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effectLst/>
                        </a:rPr>
                        <a:t>Құны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және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фрахтысы</a:t>
                      </a:r>
                      <a:endParaRPr lang="ru-RU" sz="1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effectLst/>
                        </a:rPr>
                        <a:t>Құны,сақтандыру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және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фрахтысы</a:t>
                      </a:r>
                      <a:endParaRPr lang="ru-RU" sz="1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effectLst/>
                        </a:rPr>
                        <a:t>Тасымалдауға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дейін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төленген</a:t>
                      </a:r>
                      <a:r>
                        <a:rPr lang="ru-RU" sz="1300" dirty="0">
                          <a:effectLst/>
                        </a:rPr>
                        <a:t>…</a:t>
                      </a:r>
                      <a:endParaRPr lang="ru-RU" sz="1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effectLst/>
                        </a:rPr>
                        <a:t>Тасымалдау</a:t>
                      </a:r>
                      <a:r>
                        <a:rPr lang="ru-RU" sz="1300" dirty="0">
                          <a:effectLst/>
                        </a:rPr>
                        <a:t> мен </a:t>
                      </a:r>
                      <a:r>
                        <a:rPr lang="ru-RU" sz="1300" dirty="0" err="1">
                          <a:effectLst/>
                        </a:rPr>
                        <a:t>сақтандыру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төлемі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жүкті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тасымалдауға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дейін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төленген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</a:tr>
              <a:tr h="14197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D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DAF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DES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DEO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DDU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DDP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effectLst/>
                        </a:rPr>
                        <a:t>Шекараға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дейін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жеткізілген</a:t>
                      </a:r>
                      <a:endParaRPr lang="ru-RU" sz="1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effectLst/>
                        </a:rPr>
                        <a:t>Кемеден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жеткізілген</a:t>
                      </a:r>
                      <a:endParaRPr lang="ru-RU" sz="1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effectLst/>
                        </a:rPr>
                        <a:t>Кеме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тоқтайтын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жерге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дейін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ru-RU" sz="1300" dirty="0" err="1">
                          <a:effectLst/>
                        </a:rPr>
                        <a:t>яғни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айлаққа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дейін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өткізілген</a:t>
                      </a:r>
                      <a:r>
                        <a:rPr lang="en-US" sz="1300" dirty="0">
                          <a:effectLst/>
                        </a:rPr>
                        <a:t> (</a:t>
                      </a:r>
                      <a:r>
                        <a:rPr lang="ru-RU" sz="1300" dirty="0" err="1">
                          <a:effectLst/>
                        </a:rPr>
                        <a:t>баж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салығы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қосылған</a:t>
                      </a:r>
                      <a:r>
                        <a:rPr lang="en-US" sz="1300" dirty="0">
                          <a:effectLst/>
                        </a:rPr>
                        <a:t>)</a:t>
                      </a:r>
                      <a:endParaRPr lang="ru-RU" sz="1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effectLst/>
                        </a:rPr>
                        <a:t>Баж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салығын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төлемей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жеткізілген</a:t>
                      </a:r>
                      <a:endParaRPr lang="ru-RU" sz="1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effectLst/>
                        </a:rPr>
                        <a:t>Баж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салығын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төлеп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жеткізген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71" marR="61371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62638" y="1676401"/>
            <a:ext cx="989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Кесте</a:t>
            </a:r>
            <a:r>
              <a:rPr lang="ru-RU" dirty="0" smtClean="0"/>
              <a:t> 1</a:t>
            </a:r>
            <a:endParaRPr lang="ru-RU" dirty="0"/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7782920"/>
              </p:ext>
            </p:extLst>
          </p:nvPr>
        </p:nvGraphicFramePr>
        <p:xfrm>
          <a:off x="6602413" y="1762125"/>
          <a:ext cx="6046787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5074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77334" y="295275"/>
            <a:ext cx="10333566" cy="6210301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rgbClr val="7030A0"/>
                </a:solidFill>
              </a:rPr>
              <a:t>СІҒ</a:t>
            </a:r>
            <a:r>
              <a:rPr lang="ru-RU" sz="2000" dirty="0"/>
              <a:t> </a:t>
            </a:r>
            <a:r>
              <a:rPr lang="ru-RU" sz="2000" dirty="0" err="1"/>
              <a:t>тауарды</a:t>
            </a:r>
            <a:r>
              <a:rPr lang="ru-RU" sz="2000" dirty="0"/>
              <a:t> </a:t>
            </a:r>
            <a:r>
              <a:rPr lang="ru-RU" sz="2000" dirty="0" err="1"/>
              <a:t>жеткізіп</a:t>
            </a:r>
            <a:r>
              <a:rPr lang="ru-RU" sz="2000" dirty="0"/>
              <a:t> беру </a:t>
            </a:r>
            <a:r>
              <a:rPr lang="ru-RU" sz="2000" dirty="0" err="1"/>
              <a:t>кезіндегі</a:t>
            </a:r>
            <a:r>
              <a:rPr lang="ru-RU" sz="2000" dirty="0"/>
              <a:t> </a:t>
            </a:r>
            <a:r>
              <a:rPr lang="ru-RU" sz="2000" dirty="0" err="1"/>
              <a:t>жағдайында</a:t>
            </a:r>
            <a:r>
              <a:rPr lang="ru-RU" sz="2000" dirty="0"/>
              <a:t> </a:t>
            </a:r>
            <a:r>
              <a:rPr lang="ru-RU" sz="2000" dirty="0" err="1"/>
              <a:t>сатушы</a:t>
            </a:r>
            <a:r>
              <a:rPr lang="ru-RU" sz="2000" dirty="0"/>
              <a:t> </a:t>
            </a:r>
            <a:r>
              <a:rPr lang="ru-RU" sz="2000" dirty="0" err="1"/>
              <a:t>жүктің</a:t>
            </a:r>
            <a:r>
              <a:rPr lang="ru-RU" sz="2000" dirty="0"/>
              <a:t> </a:t>
            </a:r>
            <a:r>
              <a:rPr lang="ru-RU" sz="2000" dirty="0" err="1"/>
              <a:t>әрбір</a:t>
            </a:r>
            <a:r>
              <a:rPr lang="ru-RU" sz="2000" dirty="0"/>
              <a:t> </a:t>
            </a:r>
            <a:r>
              <a:rPr lang="ru-RU" sz="2000" dirty="0" err="1"/>
              <a:t>тоннасын</a:t>
            </a:r>
            <a:r>
              <a:rPr lang="ru-RU" sz="2000" dirty="0"/>
              <a:t> </a:t>
            </a:r>
            <a:r>
              <a:rPr lang="ru-RU" sz="2000" dirty="0" err="1"/>
              <a:t>сақтандырады</a:t>
            </a:r>
            <a:r>
              <a:rPr lang="en-US" sz="2000" dirty="0"/>
              <a:t>, </a:t>
            </a:r>
            <a:r>
              <a:rPr lang="ru-RU" sz="2000" dirty="0" err="1"/>
              <a:t>фрахтысын</a:t>
            </a:r>
            <a:r>
              <a:rPr lang="ru-RU" sz="2000" dirty="0"/>
              <a:t> </a:t>
            </a:r>
            <a:r>
              <a:rPr lang="ru-RU" sz="2000" dirty="0" err="1"/>
              <a:t>анықтайды</a:t>
            </a:r>
            <a:r>
              <a:rPr lang="en-US" sz="2000" dirty="0"/>
              <a:t>, </a:t>
            </a:r>
            <a:r>
              <a:rPr lang="ru-RU" sz="2000" dirty="0" err="1"/>
              <a:t>жүкті</a:t>
            </a:r>
            <a:r>
              <a:rPr lang="ru-RU" sz="2000" dirty="0"/>
              <a:t> </a:t>
            </a:r>
            <a:r>
              <a:rPr lang="ru-RU" sz="2000" dirty="0" err="1"/>
              <a:t>жөнелтетін</a:t>
            </a:r>
            <a:r>
              <a:rPr lang="ru-RU" sz="2000" dirty="0"/>
              <a:t> </a:t>
            </a:r>
            <a:r>
              <a:rPr lang="ru-RU" sz="2000" dirty="0" err="1"/>
              <a:t>портқа</a:t>
            </a:r>
            <a:r>
              <a:rPr lang="ru-RU" sz="2000" dirty="0"/>
              <a:t> </a:t>
            </a:r>
            <a:r>
              <a:rPr lang="ru-RU" sz="2000" dirty="0" err="1"/>
              <a:t>жеткізіп</a:t>
            </a:r>
            <a:r>
              <a:rPr lang="en-US" sz="2000" dirty="0"/>
              <a:t>, </a:t>
            </a:r>
            <a:r>
              <a:rPr lang="ru-RU" sz="2000" dirty="0"/>
              <a:t>оны </a:t>
            </a:r>
            <a:r>
              <a:rPr lang="ru-RU" sz="2000" dirty="0" err="1"/>
              <a:t>өз</a:t>
            </a:r>
            <a:r>
              <a:rPr lang="ru-RU" sz="2000" dirty="0"/>
              <a:t> </a:t>
            </a:r>
            <a:r>
              <a:rPr lang="ru-RU" sz="2000" dirty="0" err="1"/>
              <a:t>есебінен</a:t>
            </a:r>
            <a:r>
              <a:rPr lang="ru-RU" sz="2000" dirty="0"/>
              <a:t> </a:t>
            </a:r>
            <a:r>
              <a:rPr lang="ru-RU" sz="2000" dirty="0" err="1"/>
              <a:t>мерзіміне</a:t>
            </a:r>
            <a:r>
              <a:rPr lang="ru-RU" sz="2000" dirty="0"/>
              <a:t> </a:t>
            </a:r>
            <a:r>
              <a:rPr lang="ru-RU" sz="2000" dirty="0" err="1"/>
              <a:t>сәйес</a:t>
            </a:r>
            <a:r>
              <a:rPr lang="ru-RU" sz="2000" dirty="0"/>
              <a:t> порт </a:t>
            </a:r>
            <a:r>
              <a:rPr lang="ru-RU" sz="2000" dirty="0" err="1"/>
              <a:t>кемесіне</a:t>
            </a:r>
            <a:r>
              <a:rPr lang="ru-RU" sz="2000" dirty="0"/>
              <a:t> </a:t>
            </a:r>
            <a:r>
              <a:rPr lang="ru-RU" sz="2000" dirty="0" err="1"/>
              <a:t>тиейді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сатып</a:t>
            </a:r>
            <a:r>
              <a:rPr lang="ru-RU" sz="2000" dirty="0"/>
              <a:t> </a:t>
            </a:r>
            <a:r>
              <a:rPr lang="ru-RU" sz="2000" dirty="0" err="1"/>
              <a:t>алушыға</a:t>
            </a:r>
            <a:r>
              <a:rPr lang="ru-RU" sz="2000" dirty="0"/>
              <a:t> </a:t>
            </a:r>
            <a:r>
              <a:rPr lang="ru-RU" sz="2000" dirty="0" err="1"/>
              <a:t>құжаттарын</a:t>
            </a:r>
            <a:r>
              <a:rPr lang="ru-RU" sz="2000" dirty="0"/>
              <a:t> </a:t>
            </a:r>
            <a:r>
              <a:rPr lang="ru-RU" sz="2000" dirty="0" err="1"/>
              <a:t>қоса</a:t>
            </a:r>
            <a:r>
              <a:rPr lang="ru-RU" sz="2000" dirty="0"/>
              <a:t> </a:t>
            </a:r>
            <a:r>
              <a:rPr lang="ru-RU" sz="2000" dirty="0" err="1"/>
              <a:t>береді</a:t>
            </a:r>
            <a:r>
              <a:rPr lang="en-US" sz="2000" dirty="0"/>
              <a:t>. </a:t>
            </a:r>
            <a:r>
              <a:rPr lang="ru-RU" sz="2000" dirty="0" err="1"/>
              <a:t>Сатушының</a:t>
            </a:r>
            <a:r>
              <a:rPr lang="ru-RU" sz="2000" dirty="0"/>
              <a:t> </a:t>
            </a:r>
            <a:r>
              <a:rPr lang="ru-RU" sz="2000" dirty="0" err="1"/>
              <a:t>міндетіне</a:t>
            </a:r>
            <a:r>
              <a:rPr lang="ru-RU" sz="2000" dirty="0"/>
              <a:t> </a:t>
            </a:r>
            <a:r>
              <a:rPr lang="ru-RU" sz="2000" dirty="0" err="1"/>
              <a:t>тауардың</a:t>
            </a:r>
            <a:r>
              <a:rPr lang="ru-RU" sz="2000" dirty="0"/>
              <a:t> </a:t>
            </a:r>
            <a:r>
              <a:rPr lang="ru-RU" sz="2000" dirty="0" err="1"/>
              <a:t>транспорттық</a:t>
            </a:r>
            <a:r>
              <a:rPr lang="ru-RU" sz="2000" dirty="0"/>
              <a:t> </a:t>
            </a:r>
            <a:r>
              <a:rPr lang="ru-RU" sz="2000" dirty="0" err="1"/>
              <a:t>тәуекелділігі</a:t>
            </a:r>
            <a:r>
              <a:rPr lang="ru-RU" sz="2000" dirty="0"/>
              <a:t> де </a:t>
            </a:r>
            <a:r>
              <a:rPr lang="ru-RU" sz="2000" dirty="0" err="1"/>
              <a:t>кіреді</a:t>
            </a:r>
            <a:r>
              <a:rPr lang="en-US" sz="2000" dirty="0"/>
              <a:t>.</a:t>
            </a:r>
            <a:endParaRPr lang="ru-RU" sz="2000" dirty="0"/>
          </a:p>
          <a:p>
            <a:pPr algn="just"/>
            <a:r>
              <a:rPr lang="ru-RU" sz="2000" dirty="0" err="1"/>
              <a:t>Сөйтіп</a:t>
            </a:r>
            <a:r>
              <a:rPr lang="en-US" sz="2000" dirty="0"/>
              <a:t>, CIF </a:t>
            </a:r>
            <a:r>
              <a:rPr lang="ru-RU" sz="2000" dirty="0" err="1"/>
              <a:t>шарты</a:t>
            </a:r>
            <a:r>
              <a:rPr lang="ru-RU" sz="2000" dirty="0"/>
              <a:t> </a:t>
            </a:r>
            <a:r>
              <a:rPr lang="ru-RU" sz="2000" dirty="0" err="1"/>
              <a:t>кезінде</a:t>
            </a:r>
            <a:r>
              <a:rPr lang="ru-RU" sz="2000" dirty="0"/>
              <a:t> </a:t>
            </a:r>
            <a:r>
              <a:rPr lang="ru-RU" sz="2000" dirty="0" err="1"/>
              <a:t>сатып</a:t>
            </a:r>
            <a:r>
              <a:rPr lang="ru-RU" sz="2000" dirty="0"/>
              <a:t> </a:t>
            </a:r>
            <a:r>
              <a:rPr lang="ru-RU" sz="2000" dirty="0" err="1"/>
              <a:t>алушының</a:t>
            </a:r>
            <a:r>
              <a:rPr lang="ru-RU" sz="2000" dirty="0"/>
              <a:t> </a:t>
            </a:r>
            <a:r>
              <a:rPr lang="ru-RU" sz="2000" dirty="0" err="1"/>
              <a:t>жабдықтаушыға</a:t>
            </a:r>
            <a:r>
              <a:rPr lang="ru-RU" sz="2000" dirty="0"/>
              <a:t> </a:t>
            </a:r>
            <a:r>
              <a:rPr lang="ru-RU" sz="2000" dirty="0" err="1"/>
              <a:t>төлейтін</a:t>
            </a:r>
            <a:r>
              <a:rPr lang="ru-RU" sz="2000" dirty="0"/>
              <a:t> </a:t>
            </a:r>
            <a:r>
              <a:rPr lang="ru-RU" sz="2000" dirty="0" err="1"/>
              <a:t>бағасының</a:t>
            </a:r>
            <a:r>
              <a:rPr lang="ru-RU" sz="2000" dirty="0"/>
              <a:t> </a:t>
            </a:r>
            <a:r>
              <a:rPr lang="ru-RU" sz="2000" dirty="0" err="1"/>
              <a:t>ішіне</a:t>
            </a:r>
            <a:r>
              <a:rPr lang="ru-RU" sz="2000" dirty="0"/>
              <a:t> </a:t>
            </a:r>
            <a:r>
              <a:rPr lang="ru-RU" sz="2000" dirty="0" err="1"/>
              <a:t>тауардың</a:t>
            </a:r>
            <a:r>
              <a:rPr lang="ru-RU" sz="2000" dirty="0"/>
              <a:t> </a:t>
            </a:r>
            <a:r>
              <a:rPr lang="ru-RU" sz="2000" dirty="0" err="1"/>
              <a:t>құны</a:t>
            </a:r>
            <a:r>
              <a:rPr lang="en-US" sz="2000" dirty="0"/>
              <a:t>, </a:t>
            </a:r>
            <a:r>
              <a:rPr lang="ru-RU" sz="2000" dirty="0" err="1"/>
              <a:t>фрахтысы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сақтандырулар</a:t>
            </a:r>
            <a:r>
              <a:rPr lang="ru-RU" sz="2000" dirty="0"/>
              <a:t> </a:t>
            </a:r>
            <a:r>
              <a:rPr lang="ru-RU" sz="2000" dirty="0" err="1"/>
              <a:t>кіреді</a:t>
            </a:r>
            <a:r>
              <a:rPr lang="en-US" sz="2000" dirty="0"/>
              <a:t>.</a:t>
            </a:r>
            <a:endParaRPr lang="ru-RU" sz="2000" dirty="0"/>
          </a:p>
          <a:p>
            <a:pPr algn="just"/>
            <a:r>
              <a:rPr lang="en-US" sz="2000" dirty="0">
                <a:solidFill>
                  <a:srgbClr val="7030A0"/>
                </a:solidFill>
              </a:rPr>
              <a:t>DAF</a:t>
            </a:r>
            <a:r>
              <a:rPr lang="en-US" sz="2000" dirty="0"/>
              <a:t> </a:t>
            </a:r>
            <a:r>
              <a:rPr lang="ru-RU" sz="2000" dirty="0" err="1"/>
              <a:t>жағдайында</a:t>
            </a:r>
            <a:r>
              <a:rPr lang="ru-RU" sz="2000" dirty="0"/>
              <a:t> экспорт </a:t>
            </a:r>
            <a:r>
              <a:rPr lang="ru-RU" sz="2000" dirty="0" err="1"/>
              <a:t>үшін</a:t>
            </a:r>
            <a:r>
              <a:rPr lang="ru-RU" sz="2000" dirty="0"/>
              <a:t> </a:t>
            </a:r>
            <a:r>
              <a:rPr lang="ru-RU" sz="2000" dirty="0" err="1"/>
              <a:t>рұқсат</a:t>
            </a:r>
            <a:r>
              <a:rPr lang="ru-RU" sz="2000" dirty="0"/>
              <a:t> </a:t>
            </a:r>
            <a:r>
              <a:rPr lang="ru-RU" sz="2000" dirty="0" err="1"/>
              <a:t>етілген</a:t>
            </a:r>
            <a:r>
              <a:rPr lang="ru-RU" sz="2000" dirty="0"/>
              <a:t> </a:t>
            </a:r>
            <a:r>
              <a:rPr lang="ru-RU" sz="2000" dirty="0" err="1"/>
              <a:t>белгіленген</a:t>
            </a:r>
            <a:r>
              <a:rPr lang="ru-RU" sz="2000" dirty="0"/>
              <a:t> </a:t>
            </a:r>
            <a:r>
              <a:rPr lang="ru-RU" sz="2000" dirty="0" err="1"/>
              <a:t>орнына</a:t>
            </a:r>
            <a:r>
              <a:rPr lang="ru-RU" sz="2000" dirty="0"/>
              <a:t> </a:t>
            </a:r>
            <a:r>
              <a:rPr lang="ru-RU" sz="2000" dirty="0" err="1"/>
              <a:t>дейін</a:t>
            </a:r>
            <a:r>
              <a:rPr lang="ru-RU" sz="2000" dirty="0"/>
              <a:t> </a:t>
            </a:r>
            <a:r>
              <a:rPr lang="ru-RU" sz="2000" dirty="0" err="1"/>
              <a:t>тауарды</a:t>
            </a:r>
            <a:r>
              <a:rPr lang="ru-RU" sz="2000" dirty="0"/>
              <a:t> </a:t>
            </a:r>
            <a:r>
              <a:rPr lang="ru-RU" sz="2000" dirty="0" err="1"/>
              <a:t>жеткізіп</a:t>
            </a:r>
            <a:r>
              <a:rPr lang="ru-RU" sz="2000" dirty="0"/>
              <a:t> беру </a:t>
            </a:r>
            <a:r>
              <a:rPr lang="ru-RU" sz="2000" dirty="0" err="1"/>
              <a:t>бойынша</a:t>
            </a:r>
            <a:r>
              <a:rPr lang="ru-RU" sz="2000" dirty="0"/>
              <a:t> </a:t>
            </a:r>
            <a:r>
              <a:rPr lang="ru-RU" sz="2000" dirty="0" err="1"/>
              <a:t>жауапкершілікті</a:t>
            </a:r>
            <a:r>
              <a:rPr lang="ru-RU" sz="2000" dirty="0"/>
              <a:t> </a:t>
            </a:r>
            <a:r>
              <a:rPr lang="ru-RU" sz="2000" dirty="0" err="1"/>
              <a:t>сатушы</a:t>
            </a:r>
            <a:r>
              <a:rPr lang="ru-RU" sz="2000" dirty="0"/>
              <a:t> </a:t>
            </a:r>
            <a:r>
              <a:rPr lang="ru-RU" sz="2000" dirty="0" err="1"/>
              <a:t>алады</a:t>
            </a:r>
            <a:r>
              <a:rPr lang="en-US" sz="2000" dirty="0"/>
              <a:t>, </a:t>
            </a:r>
            <a:r>
              <a:rPr lang="ru-RU" sz="2000" dirty="0"/>
              <a:t>ал </a:t>
            </a:r>
            <a:r>
              <a:rPr lang="ru-RU" sz="2000" dirty="0" err="1"/>
              <a:t>сатып</a:t>
            </a:r>
            <a:r>
              <a:rPr lang="ru-RU" sz="2000" dirty="0"/>
              <a:t> </a:t>
            </a:r>
            <a:r>
              <a:rPr lang="ru-RU" sz="2000" dirty="0" err="1"/>
              <a:t>алушы</a:t>
            </a:r>
            <a:r>
              <a:rPr lang="ru-RU" sz="2000" dirty="0"/>
              <a:t> </a:t>
            </a:r>
            <a:r>
              <a:rPr lang="ru-RU" sz="2000" dirty="0" err="1"/>
              <a:t>көрсетілген</a:t>
            </a:r>
            <a:r>
              <a:rPr lang="ru-RU" sz="2000" dirty="0"/>
              <a:t> </a:t>
            </a:r>
            <a:r>
              <a:rPr lang="ru-RU" sz="2000" dirty="0" err="1"/>
              <a:t>орында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көрсетілген</a:t>
            </a:r>
            <a:r>
              <a:rPr lang="ru-RU" sz="2000" dirty="0"/>
              <a:t> </a:t>
            </a:r>
            <a:r>
              <a:rPr lang="ru-RU" sz="2000" dirty="0" err="1"/>
              <a:t>уақытында</a:t>
            </a:r>
            <a:r>
              <a:rPr lang="ru-RU" sz="2000" dirty="0"/>
              <a:t> </a:t>
            </a:r>
            <a:r>
              <a:rPr lang="ru-RU" sz="2000" dirty="0" err="1"/>
              <a:t>тауарды</a:t>
            </a:r>
            <a:r>
              <a:rPr lang="ru-RU" sz="2000" dirty="0"/>
              <a:t> </a:t>
            </a:r>
            <a:r>
              <a:rPr lang="ru-RU" sz="2000" dirty="0" err="1"/>
              <a:t>қабылдап</a:t>
            </a:r>
            <a:r>
              <a:rPr lang="ru-RU" sz="2000" dirty="0"/>
              <a:t> </a:t>
            </a:r>
            <a:r>
              <a:rPr lang="ru-RU" sz="2000" dirty="0" err="1"/>
              <a:t>алуға</a:t>
            </a:r>
            <a:r>
              <a:rPr lang="ru-RU" sz="2000" dirty="0"/>
              <a:t> </a:t>
            </a:r>
            <a:r>
              <a:rPr lang="ru-RU" sz="2000" dirty="0" err="1"/>
              <a:t>міндетті</a:t>
            </a:r>
            <a:r>
              <a:rPr lang="en-US" sz="2000" dirty="0"/>
              <a:t>.</a:t>
            </a:r>
            <a:endParaRPr lang="ru-RU" sz="2000" dirty="0"/>
          </a:p>
          <a:p>
            <a:pPr algn="just"/>
            <a:r>
              <a:rPr lang="en-US" sz="2000" dirty="0">
                <a:solidFill>
                  <a:srgbClr val="7030A0"/>
                </a:solidFill>
              </a:rPr>
              <a:t>FAS</a:t>
            </a:r>
            <a:r>
              <a:rPr lang="en-US" sz="2000" dirty="0"/>
              <a:t> – </a:t>
            </a:r>
            <a:r>
              <a:rPr lang="ru-RU" sz="2000" dirty="0" err="1"/>
              <a:t>жабдықтау</a:t>
            </a:r>
            <a:r>
              <a:rPr lang="ru-RU" sz="2000" dirty="0"/>
              <a:t> </a:t>
            </a:r>
            <a:r>
              <a:rPr lang="ru-RU" sz="2000" dirty="0" err="1"/>
              <a:t>шартына</a:t>
            </a:r>
            <a:r>
              <a:rPr lang="ru-RU" sz="2000" dirty="0"/>
              <a:t> </a:t>
            </a:r>
            <a:r>
              <a:rPr lang="ru-RU" sz="2000" dirty="0" err="1"/>
              <a:t>сәйкес</a:t>
            </a:r>
            <a:r>
              <a:rPr lang="ru-RU" sz="2000" dirty="0"/>
              <a:t> </a:t>
            </a:r>
            <a:r>
              <a:rPr lang="ru-RU" sz="2000" dirty="0" err="1"/>
              <a:t>сатушы</a:t>
            </a:r>
            <a:r>
              <a:rPr lang="ru-RU" sz="2000" dirty="0"/>
              <a:t> </a:t>
            </a:r>
            <a:r>
              <a:rPr lang="ru-RU" sz="2000" dirty="0" err="1"/>
              <a:t>кеме</a:t>
            </a:r>
            <a:r>
              <a:rPr lang="ru-RU" sz="2000" dirty="0"/>
              <a:t> </a:t>
            </a:r>
            <a:r>
              <a:rPr lang="ru-RU" sz="2000" dirty="0" err="1"/>
              <a:t>бортына</a:t>
            </a:r>
            <a:r>
              <a:rPr lang="ru-RU" sz="2000" dirty="0"/>
              <a:t> </a:t>
            </a:r>
            <a:r>
              <a:rPr lang="ru-RU" sz="2000" dirty="0" err="1"/>
              <a:t>дейін</a:t>
            </a:r>
            <a:r>
              <a:rPr lang="ru-RU" sz="2000" dirty="0"/>
              <a:t> </a:t>
            </a:r>
            <a:r>
              <a:rPr lang="ru-RU" sz="2000" dirty="0" err="1"/>
              <a:t>тауарды</a:t>
            </a:r>
            <a:r>
              <a:rPr lang="ru-RU" sz="2000" dirty="0"/>
              <a:t> </a:t>
            </a:r>
            <a:r>
              <a:rPr lang="ru-RU" sz="2000" dirty="0" err="1"/>
              <a:t>өз</a:t>
            </a:r>
            <a:r>
              <a:rPr lang="ru-RU" sz="2000" dirty="0"/>
              <a:t> </a:t>
            </a:r>
            <a:r>
              <a:rPr lang="ru-RU" sz="2000" dirty="0" err="1"/>
              <a:t>есебінен</a:t>
            </a:r>
            <a:r>
              <a:rPr lang="ru-RU" sz="2000" dirty="0"/>
              <a:t> </a:t>
            </a:r>
            <a:r>
              <a:rPr lang="ru-RU" sz="2000" dirty="0" err="1"/>
              <a:t>жеткізіп</a:t>
            </a:r>
            <a:r>
              <a:rPr lang="ru-RU" sz="2000" dirty="0"/>
              <a:t> </a:t>
            </a:r>
            <a:r>
              <a:rPr lang="ru-RU" sz="2000" dirty="0" err="1"/>
              <a:t>беруді</a:t>
            </a:r>
            <a:r>
              <a:rPr lang="ru-RU" sz="2000" dirty="0"/>
              <a:t> </a:t>
            </a:r>
            <a:r>
              <a:rPr lang="ru-RU" sz="2000" dirty="0" err="1"/>
              <a:t>мойнына</a:t>
            </a:r>
            <a:r>
              <a:rPr lang="ru-RU" sz="2000" dirty="0"/>
              <a:t> </a:t>
            </a:r>
            <a:r>
              <a:rPr lang="ru-RU" sz="2000" dirty="0" err="1"/>
              <a:t>алады</a:t>
            </a:r>
            <a:r>
              <a:rPr lang="en-US" sz="2000" dirty="0"/>
              <a:t>, </a:t>
            </a:r>
            <a:r>
              <a:rPr lang="ru-RU" sz="2000" dirty="0"/>
              <a:t>ал </a:t>
            </a:r>
            <a:r>
              <a:rPr lang="ru-RU" sz="2000" dirty="0" err="1"/>
              <a:t>содан</a:t>
            </a:r>
            <a:r>
              <a:rPr lang="ru-RU" sz="2000" dirty="0"/>
              <a:t> </a:t>
            </a:r>
            <a:r>
              <a:rPr lang="ru-RU" sz="2000" dirty="0" err="1"/>
              <a:t>кейінгі</a:t>
            </a:r>
            <a:r>
              <a:rPr lang="ru-RU" sz="2000" dirty="0"/>
              <a:t> </a:t>
            </a:r>
            <a:r>
              <a:rPr lang="ru-RU" sz="2000" dirty="0" err="1"/>
              <a:t>шығыстарды</a:t>
            </a:r>
            <a:r>
              <a:rPr lang="en-US" sz="2000" dirty="0"/>
              <a:t> (</a:t>
            </a:r>
            <a:r>
              <a:rPr lang="ru-RU" sz="2000" dirty="0"/>
              <a:t>арту</a:t>
            </a:r>
            <a:r>
              <a:rPr lang="en-US" sz="2000" dirty="0"/>
              <a:t>, </a:t>
            </a:r>
            <a:r>
              <a:rPr lang="ru-RU" sz="2000" dirty="0"/>
              <a:t>фрахт</a:t>
            </a:r>
            <a:r>
              <a:rPr lang="en-US" sz="2000" dirty="0"/>
              <a:t>) </a:t>
            </a:r>
            <a:r>
              <a:rPr lang="ru-RU" sz="2000" dirty="0" err="1"/>
              <a:t>сатып</a:t>
            </a:r>
            <a:r>
              <a:rPr lang="ru-RU" sz="2000" dirty="0"/>
              <a:t> </a:t>
            </a:r>
            <a:r>
              <a:rPr lang="ru-RU" sz="2000" dirty="0" err="1"/>
              <a:t>алушы</a:t>
            </a:r>
            <a:r>
              <a:rPr lang="ru-RU" sz="2000" dirty="0"/>
              <a:t> </a:t>
            </a:r>
            <a:r>
              <a:rPr lang="ru-RU" sz="2000" dirty="0" err="1"/>
              <a:t>алады</a:t>
            </a:r>
            <a:r>
              <a:rPr lang="en-US" sz="2000" dirty="0"/>
              <a:t>. </a:t>
            </a:r>
            <a:r>
              <a:rPr lang="ru-RU" sz="2000" dirty="0"/>
              <a:t>Транспорт </a:t>
            </a:r>
            <a:r>
              <a:rPr lang="ru-RU" sz="2000" dirty="0" err="1"/>
              <a:t>құралына</a:t>
            </a:r>
            <a:r>
              <a:rPr lang="ru-RU" sz="2000" dirty="0"/>
              <a:t> </a:t>
            </a:r>
            <a:r>
              <a:rPr lang="ru-RU" sz="2000" dirty="0" err="1"/>
              <a:t>дейінгі</a:t>
            </a:r>
            <a:r>
              <a:rPr lang="ru-RU" sz="2000" dirty="0"/>
              <a:t> </a:t>
            </a:r>
            <a:r>
              <a:rPr lang="ru-RU" sz="2000" dirty="0" err="1"/>
              <a:t>тауардың</a:t>
            </a:r>
            <a:r>
              <a:rPr lang="ru-RU" sz="2000" dirty="0"/>
              <a:t> </a:t>
            </a:r>
            <a:r>
              <a:rPr lang="ru-RU" sz="2000" dirty="0" err="1"/>
              <a:t>бұзылуын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басқа</a:t>
            </a:r>
            <a:r>
              <a:rPr lang="ru-RU" sz="2000" dirty="0"/>
              <a:t> да </a:t>
            </a:r>
            <a:r>
              <a:rPr lang="ru-RU" sz="2000" dirty="0" err="1"/>
              <a:t>шығыстарын</a:t>
            </a:r>
            <a:r>
              <a:rPr lang="ru-RU" sz="2000" dirty="0"/>
              <a:t> </a:t>
            </a:r>
            <a:r>
              <a:rPr lang="ru-RU" sz="2000" dirty="0" err="1"/>
              <a:t>сатушы</a:t>
            </a:r>
            <a:r>
              <a:rPr lang="ru-RU" sz="2000" dirty="0"/>
              <a:t> </a:t>
            </a:r>
            <a:r>
              <a:rPr lang="ru-RU" sz="2000" dirty="0" err="1"/>
              <a:t>өз</a:t>
            </a:r>
            <a:r>
              <a:rPr lang="ru-RU" sz="2000" dirty="0"/>
              <a:t> </a:t>
            </a:r>
            <a:r>
              <a:rPr lang="ru-RU" sz="2000" dirty="0" err="1"/>
              <a:t>мойнына</a:t>
            </a:r>
            <a:r>
              <a:rPr lang="ru-RU" sz="2000" dirty="0"/>
              <a:t> </a:t>
            </a:r>
            <a:r>
              <a:rPr lang="ru-RU" sz="2000" dirty="0" err="1"/>
              <a:t>алады</a:t>
            </a:r>
            <a:r>
              <a:rPr lang="en-US" sz="2000" dirty="0"/>
              <a:t>.</a:t>
            </a:r>
            <a:endParaRPr lang="ru-RU" sz="2000" dirty="0"/>
          </a:p>
          <a:p>
            <a:pPr algn="just"/>
            <a:r>
              <a:rPr lang="ru-RU" sz="2000" dirty="0">
                <a:solidFill>
                  <a:srgbClr val="7030A0"/>
                </a:solidFill>
              </a:rPr>
              <a:t>ҒОВ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— </a:t>
            </a:r>
            <a:r>
              <a:rPr lang="ru-RU" sz="2000" dirty="0" err="1"/>
              <a:t>сату</a:t>
            </a:r>
            <a:r>
              <a:rPr lang="ru-RU" sz="2000" dirty="0"/>
              <a:t> </a:t>
            </a:r>
            <a:r>
              <a:rPr lang="ru-RU" sz="2000" dirty="0" err="1"/>
              <a:t>жағдайына</a:t>
            </a:r>
            <a:r>
              <a:rPr lang="ru-RU" sz="2000" dirty="0"/>
              <a:t> </a:t>
            </a:r>
            <a:r>
              <a:rPr lang="ru-RU" sz="2000" dirty="0" err="1"/>
              <a:t>сәйкес</a:t>
            </a:r>
            <a:r>
              <a:rPr lang="ru-RU" sz="2000" dirty="0"/>
              <a:t> </a:t>
            </a:r>
            <a:r>
              <a:rPr lang="ru-RU" sz="2000" dirty="0" err="1"/>
              <a:t>жабдықтаушының</a:t>
            </a:r>
            <a:r>
              <a:rPr lang="ru-RU" sz="2000" dirty="0"/>
              <a:t> </a:t>
            </a:r>
            <a:r>
              <a:rPr lang="ru-RU" sz="2000" dirty="0" err="1"/>
              <a:t>бағасына</a:t>
            </a:r>
            <a:r>
              <a:rPr lang="ru-RU" sz="2000" dirty="0"/>
              <a:t> </a:t>
            </a:r>
            <a:r>
              <a:rPr lang="ru-RU" sz="2000" dirty="0" err="1"/>
              <a:t>тауардың</a:t>
            </a:r>
            <a:r>
              <a:rPr lang="ru-RU" sz="2000" dirty="0"/>
              <a:t> </a:t>
            </a:r>
            <a:r>
              <a:rPr lang="ru-RU" sz="2000" dirty="0" err="1"/>
              <a:t>құнын</a:t>
            </a:r>
            <a:r>
              <a:rPr lang="en-US" sz="2000" dirty="0"/>
              <a:t>, </a:t>
            </a:r>
            <a:r>
              <a:rPr lang="ru-RU" sz="2000" dirty="0" err="1"/>
              <a:t>кеме</a:t>
            </a:r>
            <a:r>
              <a:rPr lang="ru-RU" sz="2000" dirty="0"/>
              <a:t> </a:t>
            </a:r>
            <a:r>
              <a:rPr lang="ru-RU" sz="2000" dirty="0" err="1"/>
              <a:t>бортына</a:t>
            </a:r>
            <a:r>
              <a:rPr lang="ru-RU" sz="2000" dirty="0"/>
              <a:t> арту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оған</a:t>
            </a:r>
            <a:r>
              <a:rPr lang="ru-RU" sz="2000" dirty="0"/>
              <a:t> </a:t>
            </a:r>
            <a:r>
              <a:rPr lang="ru-RU" sz="2000" dirty="0" err="1"/>
              <a:t>дейін</a:t>
            </a:r>
            <a:r>
              <a:rPr lang="ru-RU" sz="2000" dirty="0"/>
              <a:t> </a:t>
            </a:r>
            <a:r>
              <a:rPr lang="ru-RU" sz="2000" dirty="0" err="1"/>
              <a:t>жеткізу</a:t>
            </a:r>
            <a:r>
              <a:rPr lang="ru-RU" sz="2000" dirty="0"/>
              <a:t> </a:t>
            </a:r>
            <a:r>
              <a:rPr lang="ru-RU" sz="2000" dirty="0" err="1"/>
              <a:t>шығыстар</a:t>
            </a:r>
            <a:r>
              <a:rPr lang="en-US" sz="2000" dirty="0"/>
              <a:t>, </a:t>
            </a:r>
            <a:r>
              <a:rPr lang="ru-RU" sz="2000" dirty="0"/>
              <a:t>т</a:t>
            </a:r>
            <a:r>
              <a:rPr lang="en-US" sz="2000" dirty="0"/>
              <a:t>.</a:t>
            </a:r>
            <a:r>
              <a:rPr lang="ru-RU" sz="2000" dirty="0"/>
              <a:t>б</a:t>
            </a:r>
            <a:r>
              <a:rPr lang="en-US" sz="2000" dirty="0"/>
              <a:t>. </a:t>
            </a:r>
            <a:r>
              <a:rPr lang="ru-RU" sz="2000" dirty="0" err="1"/>
              <a:t>кіреді</a:t>
            </a:r>
            <a:endParaRPr lang="ru-RU" sz="2000" dirty="0"/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21376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352425"/>
            <a:ext cx="10343091" cy="6315075"/>
          </a:xfrm>
        </p:spPr>
        <p:txBody>
          <a:bodyPr>
            <a:normAutofit/>
          </a:bodyPr>
          <a:lstStyle/>
          <a:p>
            <a:r>
              <a:rPr lang="en-US" sz="2000" dirty="0"/>
              <a:t>«</a:t>
            </a:r>
            <a:r>
              <a:rPr lang="ru-RU" sz="2000" dirty="0" err="1"/>
              <a:t>Инкотермс</a:t>
            </a:r>
            <a:r>
              <a:rPr lang="en-US" sz="2000" dirty="0"/>
              <a:t>» </a:t>
            </a:r>
            <a:r>
              <a:rPr lang="ru-RU" sz="2000" dirty="0" err="1"/>
              <a:t>ұсыныстық</a:t>
            </a:r>
            <a:r>
              <a:rPr lang="ru-RU" sz="2000" dirty="0"/>
              <a:t> </a:t>
            </a:r>
            <a:r>
              <a:rPr lang="ru-RU" sz="2000" dirty="0" err="1"/>
              <a:t>сипатта</a:t>
            </a:r>
            <a:r>
              <a:rPr lang="ru-RU" sz="2000" dirty="0"/>
              <a:t> </a:t>
            </a:r>
            <a:r>
              <a:rPr lang="ru-RU" sz="2000" dirty="0" err="1"/>
              <a:t>болады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оның</a:t>
            </a:r>
            <a:r>
              <a:rPr lang="ru-RU" sz="2000" dirty="0"/>
              <a:t> </a:t>
            </a:r>
            <a:r>
              <a:rPr lang="ru-RU" sz="2000" dirty="0" err="1"/>
              <a:t>белгілі</a:t>
            </a:r>
            <a:r>
              <a:rPr lang="ru-RU" sz="2000" dirty="0"/>
              <a:t> </a:t>
            </a:r>
            <a:r>
              <a:rPr lang="ru-RU" sz="2000" dirty="0" err="1"/>
              <a:t>бір</a:t>
            </a:r>
            <a:r>
              <a:rPr lang="ru-RU" sz="2000" dirty="0"/>
              <a:t> </a:t>
            </a:r>
            <a:r>
              <a:rPr lang="ru-RU" sz="2000" dirty="0" err="1"/>
              <a:t>бөлігін</a:t>
            </a:r>
            <a:r>
              <a:rPr lang="ru-RU" sz="2000" dirty="0"/>
              <a:t> </a:t>
            </a:r>
            <a:r>
              <a:rPr lang="ru-RU" sz="2000" dirty="0" err="1"/>
              <a:t>немесе</a:t>
            </a:r>
            <a:r>
              <a:rPr lang="ru-RU" sz="2000" dirty="0"/>
              <a:t> </a:t>
            </a:r>
            <a:r>
              <a:rPr lang="ru-RU" sz="2000" dirty="0" err="1"/>
              <a:t>толық</a:t>
            </a:r>
            <a:r>
              <a:rPr lang="ru-RU" sz="2000" dirty="0"/>
              <a:t> </a:t>
            </a:r>
            <a:r>
              <a:rPr lang="ru-RU" sz="2000" dirty="0" err="1"/>
              <a:t>көлемін</a:t>
            </a:r>
            <a:r>
              <a:rPr lang="ru-RU" sz="2000" dirty="0"/>
              <a:t> </a:t>
            </a:r>
            <a:r>
              <a:rPr lang="ru-RU" sz="2000" dirty="0" err="1"/>
              <a:t>пайдаланылуы</a:t>
            </a:r>
            <a:r>
              <a:rPr lang="ru-RU" sz="2000" dirty="0"/>
              <a:t> </a:t>
            </a:r>
            <a:r>
              <a:rPr lang="ru-RU" sz="2000" dirty="0" err="1"/>
              <a:t>тараптардың</a:t>
            </a:r>
            <a:r>
              <a:rPr lang="ru-RU" sz="2000" dirty="0"/>
              <a:t> </a:t>
            </a:r>
            <a:r>
              <a:rPr lang="ru-RU" sz="2000" dirty="0" err="1"/>
              <a:t>келісіміне</a:t>
            </a:r>
            <a:r>
              <a:rPr lang="ru-RU" sz="2000" dirty="0"/>
              <a:t> </a:t>
            </a:r>
            <a:r>
              <a:rPr lang="ru-RU" sz="2000" dirty="0" err="1"/>
              <a:t>байланысты</a:t>
            </a:r>
            <a:r>
              <a:rPr lang="ru-RU" sz="2000" dirty="0"/>
              <a:t> </a:t>
            </a:r>
            <a:r>
              <a:rPr lang="ru-RU" sz="2000" dirty="0" err="1"/>
              <a:t>болып</a:t>
            </a:r>
            <a:r>
              <a:rPr lang="ru-RU" sz="2000" dirty="0"/>
              <a:t> </a:t>
            </a:r>
            <a:r>
              <a:rPr lang="ru-RU" sz="2000" dirty="0" err="1"/>
              <a:t>келеді</a:t>
            </a:r>
            <a:r>
              <a:rPr lang="en-US" sz="2000" dirty="0"/>
              <a:t>.</a:t>
            </a:r>
            <a:endParaRPr lang="ru-RU" sz="2000" dirty="0"/>
          </a:p>
          <a:p>
            <a:r>
              <a:rPr lang="ru-RU" sz="2000" dirty="0" err="1"/>
              <a:t>Қазақстан</a:t>
            </a:r>
            <a:r>
              <a:rPr lang="ru-RU" sz="2000" dirty="0"/>
              <a:t> </a:t>
            </a:r>
            <a:r>
              <a:rPr lang="ru-RU" sz="2000" dirty="0" err="1"/>
              <a:t>Республикасы</a:t>
            </a:r>
            <a:r>
              <a:rPr lang="ru-RU" sz="2000" dirty="0"/>
              <a:t> </a:t>
            </a:r>
            <a:r>
              <a:rPr lang="ru-RU" sz="2000" dirty="0" err="1"/>
              <a:t>аймағына</a:t>
            </a:r>
            <a:r>
              <a:rPr lang="ru-RU" sz="2000" dirty="0"/>
              <a:t> </a:t>
            </a:r>
            <a:r>
              <a:rPr lang="ru-RU" sz="2000" dirty="0" err="1"/>
              <a:t>әкелінетін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оның</a:t>
            </a:r>
            <a:r>
              <a:rPr lang="ru-RU" sz="2000" dirty="0"/>
              <a:t> </a:t>
            </a:r>
            <a:r>
              <a:rPr lang="ru-RU" sz="2000" dirty="0" err="1"/>
              <a:t>шекарасынан</a:t>
            </a:r>
            <a:r>
              <a:rPr lang="ru-RU" sz="2000" dirty="0"/>
              <a:t> </a:t>
            </a:r>
            <a:r>
              <a:rPr lang="ru-RU" sz="2000" dirty="0" err="1"/>
              <a:t>шығарылатын</a:t>
            </a:r>
            <a:r>
              <a:rPr lang="ru-RU" sz="2000" dirty="0"/>
              <a:t> </a:t>
            </a:r>
            <a:r>
              <a:rPr lang="ru-RU" sz="2000" dirty="0" err="1"/>
              <a:t>барлық</a:t>
            </a:r>
            <a:r>
              <a:rPr lang="ru-RU" sz="2000" dirty="0"/>
              <a:t> </a:t>
            </a:r>
            <a:r>
              <a:rPr lang="ru-RU" sz="2000" dirty="0" err="1"/>
              <a:t>тауралардың</a:t>
            </a:r>
            <a:r>
              <a:rPr lang="ru-RU" sz="2000" dirty="0"/>
              <a:t> </a:t>
            </a:r>
            <a:r>
              <a:rPr lang="ru-RU" sz="2000" dirty="0" err="1"/>
              <a:t>кедендік</a:t>
            </a:r>
            <a:r>
              <a:rPr lang="ru-RU" sz="2000" dirty="0"/>
              <a:t> </a:t>
            </a:r>
            <a:r>
              <a:rPr lang="ru-RU" sz="2000" dirty="0" err="1"/>
              <a:t>бақылаудан</a:t>
            </a:r>
            <a:r>
              <a:rPr lang="ru-RU" sz="2000" dirty="0"/>
              <a:t> </a:t>
            </a:r>
            <a:r>
              <a:rPr lang="ru-RU" sz="2000" dirty="0" err="1"/>
              <a:t>өтетіндігін</a:t>
            </a:r>
            <a:r>
              <a:rPr lang="ru-RU" sz="2000" dirty="0"/>
              <a:t> </a:t>
            </a:r>
            <a:r>
              <a:rPr lang="ru-RU" sz="2000" dirty="0" err="1"/>
              <a:t>көрсетеді</a:t>
            </a:r>
            <a:r>
              <a:rPr lang="en-US" sz="2000" dirty="0"/>
              <a:t>. </a:t>
            </a:r>
            <a:r>
              <a:rPr lang="ru-RU" sz="2000" dirty="0" err="1"/>
              <a:t>Бұл</a:t>
            </a:r>
            <a:r>
              <a:rPr lang="ru-RU" sz="2000" dirty="0"/>
              <a:t> </a:t>
            </a:r>
            <a:r>
              <a:rPr lang="ru-RU" sz="2000" dirty="0" err="1"/>
              <a:t>кезде</a:t>
            </a:r>
            <a:r>
              <a:rPr lang="ru-RU" sz="2000" dirty="0"/>
              <a:t> </a:t>
            </a:r>
            <a:r>
              <a:rPr lang="ru-RU" sz="2000" dirty="0" err="1"/>
              <a:t>заңда</a:t>
            </a:r>
            <a:r>
              <a:rPr lang="ru-RU" sz="2000" dirty="0"/>
              <a:t> </a:t>
            </a:r>
            <a:r>
              <a:rPr lang="ru-RU" sz="2000" dirty="0" err="1"/>
              <a:t>қаралған</a:t>
            </a:r>
            <a:r>
              <a:rPr lang="ru-RU" sz="2000" dirty="0"/>
              <a:t> </a:t>
            </a:r>
            <a:r>
              <a:rPr lang="ru-RU" sz="2000" dirty="0" err="1"/>
              <a:t>кедендік</a:t>
            </a:r>
            <a:r>
              <a:rPr lang="ru-RU" sz="2000" dirty="0"/>
              <a:t> </a:t>
            </a:r>
            <a:r>
              <a:rPr lang="ru-RU" sz="2000" dirty="0" err="1"/>
              <a:t>төлемдер</a:t>
            </a:r>
            <a:r>
              <a:rPr lang="ru-RU" sz="2000" dirty="0"/>
              <a:t> </a:t>
            </a:r>
            <a:r>
              <a:rPr lang="ru-RU" sz="2000" dirty="0" err="1"/>
              <a:t>экспорттауға</a:t>
            </a:r>
            <a:r>
              <a:rPr lang="ru-RU" sz="2000" dirty="0"/>
              <a:t> да</a:t>
            </a:r>
            <a:r>
              <a:rPr lang="en-US" sz="2000" dirty="0"/>
              <a:t>, </a:t>
            </a:r>
            <a:r>
              <a:rPr lang="ru-RU" sz="2000" dirty="0" err="1"/>
              <a:t>импорттауға</a:t>
            </a:r>
            <a:r>
              <a:rPr lang="ru-RU" sz="2000" dirty="0"/>
              <a:t> да </a:t>
            </a:r>
            <a:r>
              <a:rPr lang="ru-RU" sz="2000" dirty="0" err="1"/>
              <a:t>салынады</a:t>
            </a:r>
            <a:r>
              <a:rPr lang="en-US" sz="2000" dirty="0"/>
              <a:t>, </a:t>
            </a:r>
            <a:r>
              <a:rPr lang="ru-RU" sz="2000" dirty="0" err="1"/>
              <a:t>оның</a:t>
            </a:r>
            <a:r>
              <a:rPr lang="ru-RU" sz="2000" dirty="0"/>
              <a:t> </a:t>
            </a:r>
            <a:r>
              <a:rPr lang="ru-RU" sz="2000" dirty="0" err="1"/>
              <a:t>құрамына</a:t>
            </a:r>
            <a:r>
              <a:rPr lang="ru-RU" sz="2000" dirty="0"/>
              <a:t> </a:t>
            </a:r>
            <a:r>
              <a:rPr lang="ru-RU" sz="2000" dirty="0" err="1"/>
              <a:t>мыналар</a:t>
            </a:r>
            <a:r>
              <a:rPr lang="ru-RU" sz="2000" dirty="0"/>
              <a:t> </a:t>
            </a:r>
            <a:r>
              <a:rPr lang="ru-RU" sz="2000" dirty="0" err="1"/>
              <a:t>кіреді</a:t>
            </a:r>
            <a:r>
              <a:rPr lang="en-US" sz="2000" dirty="0"/>
              <a:t>:</a:t>
            </a:r>
            <a:endParaRPr lang="ru-RU" sz="2000" dirty="0"/>
          </a:p>
          <a:p>
            <a:r>
              <a:rPr lang="en-US" sz="2000" dirty="0"/>
              <a:t>—     </a:t>
            </a:r>
            <a:r>
              <a:rPr lang="ru-RU" sz="2000" dirty="0" err="1"/>
              <a:t>кедендік</a:t>
            </a:r>
            <a:r>
              <a:rPr lang="ru-RU" sz="2000" dirty="0"/>
              <a:t> </a:t>
            </a:r>
            <a:r>
              <a:rPr lang="ru-RU" sz="2000" dirty="0" err="1"/>
              <a:t>баж</a:t>
            </a:r>
            <a:r>
              <a:rPr lang="ru-RU" sz="2000" dirty="0"/>
              <a:t> </a:t>
            </a:r>
            <a:r>
              <a:rPr lang="ru-RU" sz="2000" dirty="0" err="1"/>
              <a:t>салығы</a:t>
            </a:r>
            <a:r>
              <a:rPr lang="en-US" sz="2000" dirty="0"/>
              <a:t>;</a:t>
            </a:r>
            <a:endParaRPr lang="ru-RU" sz="2000" dirty="0"/>
          </a:p>
          <a:p>
            <a:r>
              <a:rPr lang="en-US" sz="2000" dirty="0"/>
              <a:t>—     </a:t>
            </a:r>
            <a:r>
              <a:rPr lang="ru-RU" sz="2000" dirty="0" err="1"/>
              <a:t>кедендік</a:t>
            </a:r>
            <a:r>
              <a:rPr lang="ru-RU" sz="2000" dirty="0"/>
              <a:t> </a:t>
            </a:r>
            <a:r>
              <a:rPr lang="ru-RU" sz="2000" dirty="0" err="1"/>
              <a:t>рәсімдеу</a:t>
            </a:r>
            <a:r>
              <a:rPr lang="ru-RU" sz="2000" dirty="0"/>
              <a:t> </a:t>
            </a:r>
            <a:r>
              <a:rPr lang="ru-RU" sz="2000" dirty="0" err="1"/>
              <a:t>үшін</a:t>
            </a:r>
            <a:r>
              <a:rPr lang="ru-RU" sz="2000" dirty="0"/>
              <a:t> </a:t>
            </a:r>
            <a:r>
              <a:rPr lang="ru-RU" sz="2000" dirty="0" err="1"/>
              <a:t>кедендік</a:t>
            </a:r>
            <a:r>
              <a:rPr lang="ru-RU" sz="2000" dirty="0"/>
              <a:t> </a:t>
            </a:r>
            <a:r>
              <a:rPr lang="ru-RU" sz="2000" dirty="0" err="1"/>
              <a:t>алымдар</a:t>
            </a:r>
            <a:r>
              <a:rPr lang="en-US" sz="2000" dirty="0"/>
              <a:t>;</a:t>
            </a:r>
            <a:endParaRPr lang="ru-RU" sz="2000" dirty="0"/>
          </a:p>
          <a:p>
            <a:r>
              <a:rPr lang="en-US" sz="2000" dirty="0"/>
              <a:t>—     </a:t>
            </a:r>
            <a:r>
              <a:rPr lang="ru-RU" sz="2000" dirty="0" err="1"/>
              <a:t>таурады</a:t>
            </a:r>
            <a:r>
              <a:rPr lang="ru-RU" sz="2000" dirty="0"/>
              <a:t> </a:t>
            </a:r>
            <a:r>
              <a:rPr lang="ru-RU" sz="2000" dirty="0" err="1"/>
              <a:t>сақтауға</a:t>
            </a:r>
            <a:r>
              <a:rPr lang="ru-RU" sz="2000" dirty="0"/>
              <a:t> </a:t>
            </a:r>
            <a:r>
              <a:rPr lang="ru-RU" sz="2000" dirty="0" err="1"/>
              <a:t>алынатын</a:t>
            </a:r>
            <a:r>
              <a:rPr lang="ru-RU" sz="2000" dirty="0"/>
              <a:t> </a:t>
            </a:r>
            <a:r>
              <a:rPr lang="ru-RU" sz="2000" dirty="0" err="1"/>
              <a:t>кедендік</a:t>
            </a:r>
            <a:r>
              <a:rPr lang="ru-RU" sz="2000" dirty="0"/>
              <a:t> </a:t>
            </a:r>
            <a:r>
              <a:rPr lang="ru-RU" sz="2000" dirty="0" err="1"/>
              <a:t>алымдар</a:t>
            </a:r>
            <a:r>
              <a:rPr lang="en-US" sz="2000" dirty="0"/>
              <a:t>;</a:t>
            </a:r>
            <a:endParaRPr lang="ru-RU" sz="2000" dirty="0"/>
          </a:p>
          <a:p>
            <a:r>
              <a:rPr lang="en-US" sz="2000" dirty="0"/>
              <a:t>—     </a:t>
            </a:r>
            <a:r>
              <a:rPr lang="ru-RU" sz="2000" dirty="0" err="1"/>
              <a:t>шығарып</a:t>
            </a:r>
            <a:r>
              <a:rPr lang="ru-RU" sz="2000" dirty="0"/>
              <a:t> </a:t>
            </a:r>
            <a:r>
              <a:rPr lang="ru-RU" sz="2000" dirty="0" err="1"/>
              <a:t>салғаны</a:t>
            </a:r>
            <a:r>
              <a:rPr lang="ru-RU" sz="2000" dirty="0"/>
              <a:t> </a:t>
            </a:r>
            <a:r>
              <a:rPr lang="ru-RU" sz="2000" dirty="0" err="1"/>
              <a:t>үшін</a:t>
            </a:r>
            <a:r>
              <a:rPr lang="ru-RU" sz="2000" dirty="0"/>
              <a:t> </a:t>
            </a:r>
            <a:r>
              <a:rPr lang="ru-RU" sz="2000" dirty="0" err="1"/>
              <a:t>кедендік</a:t>
            </a:r>
            <a:r>
              <a:rPr lang="ru-RU" sz="2000" dirty="0"/>
              <a:t> </a:t>
            </a:r>
            <a:r>
              <a:rPr lang="ru-RU" sz="2000" dirty="0" err="1"/>
              <a:t>алымдар</a:t>
            </a:r>
            <a:r>
              <a:rPr lang="en-US" sz="2000" dirty="0"/>
              <a:t>;</a:t>
            </a:r>
            <a:endParaRPr lang="ru-RU" sz="2000" dirty="0"/>
          </a:p>
          <a:p>
            <a:r>
              <a:rPr lang="ru-RU" sz="2000" dirty="0"/>
              <a:t>—  </a:t>
            </a:r>
            <a:r>
              <a:rPr lang="ru-RU" sz="2000" dirty="0" err="1"/>
              <a:t>Қазақстан</a:t>
            </a:r>
            <a:r>
              <a:rPr lang="ru-RU" sz="2000" dirty="0"/>
              <a:t> </a:t>
            </a:r>
            <a:r>
              <a:rPr lang="ru-RU" sz="2000" dirty="0" err="1"/>
              <a:t>Республикасының</a:t>
            </a:r>
            <a:r>
              <a:rPr lang="ru-RU" sz="2000" dirty="0"/>
              <a:t> </a:t>
            </a:r>
            <a:r>
              <a:rPr lang="ru-RU" sz="2000" dirty="0" err="1"/>
              <a:t>кедендік</a:t>
            </a:r>
            <a:r>
              <a:rPr lang="ru-RU" sz="2000" dirty="0"/>
              <a:t> </a:t>
            </a:r>
            <a:r>
              <a:rPr lang="ru-RU" sz="2000" dirty="0" err="1"/>
              <a:t>органына</a:t>
            </a:r>
            <a:r>
              <a:rPr lang="ru-RU" sz="2000" dirty="0"/>
              <a:t> лицензия </a:t>
            </a:r>
            <a:r>
              <a:rPr lang="ru-RU" sz="2000" dirty="0" err="1"/>
              <a:t>брегені</a:t>
            </a:r>
            <a:r>
              <a:rPr lang="ru-RU" sz="2000" dirty="0"/>
              <a:t> </a:t>
            </a:r>
            <a:r>
              <a:rPr lang="ru-RU" sz="2000" dirty="0" err="1"/>
              <a:t>үшін</a:t>
            </a:r>
            <a:r>
              <a:rPr lang="ru-RU" sz="2000" dirty="0"/>
              <a:t> </a:t>
            </a:r>
            <a:r>
              <a:rPr lang="ru-RU" sz="2000" dirty="0" err="1"/>
              <a:t>алынатын</a:t>
            </a:r>
            <a:r>
              <a:rPr lang="ru-RU" sz="2000" dirty="0"/>
              <a:t> алым;</a:t>
            </a:r>
          </a:p>
          <a:p>
            <a:r>
              <a:rPr lang="ru-RU" sz="2000" dirty="0"/>
              <a:t>—    </a:t>
            </a:r>
            <a:r>
              <a:rPr lang="ru-RU" sz="2000" dirty="0" err="1"/>
              <a:t>кеден</a:t>
            </a:r>
            <a:r>
              <a:rPr lang="ru-RU" sz="2000" dirty="0"/>
              <a:t> </a:t>
            </a:r>
            <a:r>
              <a:rPr lang="ru-RU" sz="2000" dirty="0" err="1"/>
              <a:t>ісін</a:t>
            </a:r>
            <a:r>
              <a:rPr lang="ru-RU" sz="2000" dirty="0"/>
              <a:t> </a:t>
            </a:r>
            <a:r>
              <a:rPr lang="ru-RU" sz="2000" dirty="0" err="1"/>
              <a:t>рәсімдеу</a:t>
            </a:r>
            <a:r>
              <a:rPr lang="ru-RU" sz="2000" dirty="0"/>
              <a:t> </a:t>
            </a:r>
            <a:r>
              <a:rPr lang="ru-RU" sz="2000" dirty="0" err="1"/>
              <a:t>бойынша</a:t>
            </a:r>
            <a:r>
              <a:rPr lang="ru-RU" sz="2000" dirty="0"/>
              <a:t> </a:t>
            </a:r>
            <a:r>
              <a:rPr lang="ru-RU" sz="2000" dirty="0" err="1"/>
              <a:t>машықтанған</a:t>
            </a:r>
            <a:r>
              <a:rPr lang="ru-RU" sz="2000" dirty="0"/>
              <a:t> </a:t>
            </a:r>
            <a:r>
              <a:rPr lang="ru-RU" sz="2000" dirty="0" err="1"/>
              <a:t>мамандық</a:t>
            </a:r>
            <a:r>
              <a:rPr lang="ru-RU" sz="2000" dirty="0"/>
              <a:t> </a:t>
            </a:r>
            <a:r>
              <a:rPr lang="ru-RU" sz="2000" dirty="0" err="1"/>
              <a:t>аттестатын</a:t>
            </a:r>
            <a:r>
              <a:rPr lang="ru-RU" sz="2000" dirty="0"/>
              <a:t> </a:t>
            </a:r>
            <a:r>
              <a:rPr lang="ru-RU" sz="2000" dirty="0" err="1"/>
              <a:t>бергені</a:t>
            </a:r>
            <a:r>
              <a:rPr lang="ru-RU" sz="2000" dirty="0"/>
              <a:t> </a:t>
            </a:r>
            <a:r>
              <a:rPr lang="ru-RU" sz="2000" dirty="0" err="1"/>
              <a:t>үшін</a:t>
            </a:r>
            <a:r>
              <a:rPr lang="ru-RU" sz="2000" dirty="0"/>
              <a:t> алым;</a:t>
            </a:r>
          </a:p>
          <a:p>
            <a:r>
              <a:rPr lang="ru-RU" sz="2000" dirty="0"/>
              <a:t>—      </a:t>
            </a:r>
            <a:r>
              <a:rPr lang="ru-RU" sz="2000" dirty="0" err="1"/>
              <a:t>алдын</a:t>
            </a:r>
            <a:r>
              <a:rPr lang="ru-RU" sz="2000" dirty="0"/>
              <a:t> ала </a:t>
            </a:r>
            <a:r>
              <a:rPr lang="ru-RU" sz="2000" dirty="0" err="1"/>
              <a:t>қабыладанатын</a:t>
            </a:r>
            <a:r>
              <a:rPr lang="ru-RU" sz="2000" dirty="0"/>
              <a:t> </a:t>
            </a:r>
            <a:r>
              <a:rPr lang="ru-RU" sz="2000" dirty="0" err="1"/>
              <a:t>шешімдер</a:t>
            </a:r>
            <a:r>
              <a:rPr lang="ru-RU" sz="2000" dirty="0"/>
              <a:t> </a:t>
            </a:r>
            <a:r>
              <a:rPr lang="ru-RU" sz="2000" dirty="0" err="1"/>
              <a:t>үшін</a:t>
            </a:r>
            <a:r>
              <a:rPr lang="ru-RU" sz="2000" dirty="0"/>
              <a:t> </a:t>
            </a:r>
            <a:r>
              <a:rPr lang="ru-RU" sz="2000" dirty="0" err="1"/>
              <a:t>төлем</a:t>
            </a:r>
            <a:r>
              <a:rPr lang="ru-RU" sz="2000" dirty="0"/>
              <a:t>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9183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8758" y="561976"/>
            <a:ext cx="10800292" cy="556511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000" dirty="0" err="1"/>
              <a:t>Қазақстан</a:t>
            </a:r>
            <a:r>
              <a:rPr lang="ru-RU" sz="2000" dirty="0"/>
              <a:t> </a:t>
            </a:r>
            <a:r>
              <a:rPr lang="ru-RU" sz="2000" dirty="0" err="1"/>
              <a:t>Республикасының</a:t>
            </a:r>
            <a:r>
              <a:rPr lang="ru-RU" sz="2000" dirty="0"/>
              <a:t> </a:t>
            </a:r>
            <a:r>
              <a:rPr lang="ru-RU" sz="2000" dirty="0" err="1"/>
              <a:t>кедендік</a:t>
            </a:r>
            <a:r>
              <a:rPr lang="ru-RU" sz="2000" dirty="0"/>
              <a:t> </a:t>
            </a:r>
            <a:r>
              <a:rPr lang="ru-RU" sz="2000" dirty="0" err="1"/>
              <a:t>аумағынан</a:t>
            </a:r>
            <a:r>
              <a:rPr lang="ru-RU" sz="2000" dirty="0"/>
              <a:t> </a:t>
            </a:r>
            <a:r>
              <a:rPr lang="ru-RU" sz="2000" dirty="0" err="1"/>
              <a:t>тысқары</a:t>
            </a:r>
            <a:r>
              <a:rPr lang="ru-RU" sz="2000" dirty="0"/>
              <a:t> </a:t>
            </a:r>
            <a:r>
              <a:rPr lang="ru-RU" sz="2000" dirty="0" err="1"/>
              <a:t>жерлерге</a:t>
            </a:r>
            <a:r>
              <a:rPr lang="ru-RU" sz="2000" dirty="0"/>
              <a:t> </a:t>
            </a:r>
            <a:r>
              <a:rPr lang="ru-RU" sz="2000" dirty="0" err="1"/>
              <a:t>шығарылатын</a:t>
            </a:r>
            <a:r>
              <a:rPr lang="ru-RU" sz="2000" dirty="0"/>
              <a:t> </a:t>
            </a:r>
            <a:r>
              <a:rPr lang="ru-RU" sz="2000" dirty="0" err="1"/>
              <a:t>тауарлардың</a:t>
            </a:r>
            <a:r>
              <a:rPr lang="ru-RU" sz="2000" dirty="0"/>
              <a:t> </a:t>
            </a:r>
            <a:r>
              <a:rPr lang="ru-RU" sz="2000" dirty="0" err="1"/>
              <a:t>кедендік</a:t>
            </a:r>
            <a:r>
              <a:rPr lang="ru-RU" sz="2000" dirty="0"/>
              <a:t> </a:t>
            </a:r>
            <a:r>
              <a:rPr lang="ru-RU" sz="2000" dirty="0" err="1"/>
              <a:t>құны</a:t>
            </a:r>
            <a:r>
              <a:rPr lang="ru-RU" sz="2000" dirty="0"/>
              <a:t>; </a:t>
            </a:r>
            <a:r>
              <a:rPr lang="ru-RU" sz="2000" dirty="0" err="1"/>
              <a:t>шот-фактурада</a:t>
            </a:r>
            <a:r>
              <a:rPr lang="ru-RU" sz="2000" dirty="0"/>
              <a:t> </a:t>
            </a:r>
            <a:r>
              <a:rPr lang="ru-RU" sz="2000" dirty="0" err="1"/>
              <a:t>көретілген</a:t>
            </a:r>
            <a:r>
              <a:rPr lang="ru-RU" sz="2000" dirty="0"/>
              <a:t> </a:t>
            </a:r>
            <a:r>
              <a:rPr lang="ru-RU" sz="2000" dirty="0" err="1"/>
              <a:t>тауар</a:t>
            </a:r>
            <a:r>
              <a:rPr lang="ru-RU" sz="2000" dirty="0"/>
              <a:t> </a:t>
            </a:r>
            <a:r>
              <a:rPr lang="ru-RU" sz="2000" dirty="0" err="1"/>
              <a:t>бағасына</a:t>
            </a:r>
            <a:r>
              <a:rPr lang="ru-RU" sz="2000" dirty="0"/>
              <a:t>, </a:t>
            </a:r>
            <a:r>
              <a:rPr lang="ru-RU" sz="2000" dirty="0" err="1"/>
              <a:t>сондай-ақ</a:t>
            </a:r>
            <a:r>
              <a:rPr lang="ru-RU" sz="2000" dirty="0"/>
              <a:t> </a:t>
            </a:r>
            <a:r>
              <a:rPr lang="ru-RU" sz="2000" dirty="0" err="1"/>
              <a:t>егер</a:t>
            </a:r>
            <a:r>
              <a:rPr lang="ru-RU" sz="2000" dirty="0"/>
              <a:t> </a:t>
            </a:r>
            <a:r>
              <a:rPr lang="ru-RU" sz="2000" dirty="0" err="1"/>
              <a:t>шот-фактураға</a:t>
            </a:r>
            <a:r>
              <a:rPr lang="ru-RU" sz="2000" dirty="0"/>
              <a:t> </a:t>
            </a:r>
            <a:r>
              <a:rPr lang="ru-RU" sz="2000" dirty="0" err="1"/>
              <a:t>енгізілмеген</a:t>
            </a:r>
            <a:r>
              <a:rPr lang="ru-RU" sz="2000" dirty="0"/>
              <a:t> </a:t>
            </a:r>
            <a:r>
              <a:rPr lang="ru-RU" sz="2000" dirty="0" err="1"/>
              <a:t>болса</a:t>
            </a:r>
            <a:r>
              <a:rPr lang="ru-RU" sz="2000" dirty="0"/>
              <a:t>, </a:t>
            </a:r>
            <a:r>
              <a:rPr lang="ru-RU" sz="2000" dirty="0" err="1"/>
              <a:t>онда</a:t>
            </a:r>
            <a:r>
              <a:rPr lang="ru-RU" sz="2000" dirty="0"/>
              <a:t> </a:t>
            </a:r>
            <a:r>
              <a:rPr lang="ru-RU" sz="2000" dirty="0" err="1"/>
              <a:t>мынадай</a:t>
            </a:r>
            <a:r>
              <a:rPr lang="ru-RU" sz="2000" dirty="0"/>
              <a:t> </a:t>
            </a:r>
            <a:r>
              <a:rPr lang="ru-RU" sz="2000" dirty="0" err="1"/>
              <a:t>нақты</a:t>
            </a:r>
            <a:r>
              <a:rPr lang="ru-RU" sz="2000" dirty="0"/>
              <a:t> </a:t>
            </a:r>
            <a:r>
              <a:rPr lang="ru-RU" sz="2000" dirty="0" err="1"/>
              <a:t>шығындар</a:t>
            </a:r>
            <a:r>
              <a:rPr lang="ru-RU" sz="2000" dirty="0"/>
              <a:t>: </a:t>
            </a:r>
            <a:r>
              <a:rPr lang="ru-RU" sz="2000" dirty="0" err="1"/>
              <a:t>тауарды</a:t>
            </a:r>
            <a:r>
              <a:rPr lang="ru-RU" sz="2000" dirty="0"/>
              <a:t> </a:t>
            </a:r>
            <a:r>
              <a:rPr lang="ru-RU" sz="2000" dirty="0" err="1"/>
              <a:t>әуе</a:t>
            </a:r>
            <a:r>
              <a:rPr lang="ru-RU" sz="2000" dirty="0"/>
              <a:t> </a:t>
            </a:r>
            <a:r>
              <a:rPr lang="ru-RU" sz="2000" dirty="0" err="1"/>
              <a:t>айлағына</a:t>
            </a:r>
            <a:r>
              <a:rPr lang="ru-RU" sz="2000" dirty="0"/>
              <a:t>, </a:t>
            </a:r>
            <a:r>
              <a:rPr lang="ru-RU" sz="2000" dirty="0" err="1"/>
              <a:t>айлаққа</a:t>
            </a:r>
            <a:r>
              <a:rPr lang="ru-RU" sz="2000" dirty="0"/>
              <a:t> </a:t>
            </a:r>
            <a:r>
              <a:rPr lang="ru-RU" sz="2000" dirty="0" err="1"/>
              <a:t>немесе</a:t>
            </a:r>
            <a:r>
              <a:rPr lang="ru-RU" sz="2000" dirty="0"/>
              <a:t> </a:t>
            </a:r>
            <a:r>
              <a:rPr lang="ru-RU" sz="2000" dirty="0" err="1"/>
              <a:t>басқадай</a:t>
            </a:r>
            <a:r>
              <a:rPr lang="ru-RU" sz="2000" dirty="0"/>
              <a:t> </a:t>
            </a:r>
            <a:r>
              <a:rPr lang="ru-RU" sz="2000" dirty="0" err="1"/>
              <a:t>жерге</a:t>
            </a:r>
            <a:r>
              <a:rPr lang="ru-RU" sz="2000" dirty="0"/>
              <a:t> </a:t>
            </a:r>
            <a:r>
              <a:rPr lang="ru-RU" sz="2000" dirty="0" err="1"/>
              <a:t>дейін</a:t>
            </a:r>
            <a:r>
              <a:rPr lang="ru-RU" sz="2000" dirty="0"/>
              <a:t> </a:t>
            </a:r>
            <a:r>
              <a:rPr lang="ru-RU" sz="2000" dirty="0" err="1"/>
              <a:t>жеткізіп</a:t>
            </a:r>
            <a:r>
              <a:rPr lang="ru-RU" sz="2000" dirty="0"/>
              <a:t> </a:t>
            </a:r>
            <a:r>
              <a:rPr lang="ru-RU" sz="2000" dirty="0" err="1"/>
              <a:t>беруге</a:t>
            </a:r>
            <a:r>
              <a:rPr lang="ru-RU" sz="2000" dirty="0"/>
              <a:t> </a:t>
            </a:r>
            <a:r>
              <a:rPr lang="ru-RU" sz="2000" dirty="0" err="1"/>
              <a:t>жұмсалған</a:t>
            </a:r>
            <a:r>
              <a:rPr lang="ru-RU" sz="2000" dirty="0"/>
              <a:t> </a:t>
            </a:r>
            <a:r>
              <a:rPr lang="ru-RU" sz="2000" dirty="0" err="1"/>
              <a:t>шығындар</a:t>
            </a:r>
            <a:r>
              <a:rPr lang="ru-RU" sz="2000" dirty="0"/>
              <a:t>; </a:t>
            </a:r>
            <a:r>
              <a:rPr lang="ru-RU" sz="2000" dirty="0" err="1"/>
              <a:t>тауарды</a:t>
            </a:r>
            <a:r>
              <a:rPr lang="ru-RU" sz="2000" dirty="0"/>
              <a:t> </a:t>
            </a:r>
            <a:r>
              <a:rPr lang="ru-RU" sz="2000" dirty="0" err="1"/>
              <a:t>Қазақстан</a:t>
            </a:r>
            <a:r>
              <a:rPr lang="ru-RU" sz="2000" dirty="0"/>
              <a:t> </a:t>
            </a:r>
            <a:r>
              <a:rPr lang="ru-RU" sz="2000" dirty="0" err="1"/>
              <a:t>Республикасының</a:t>
            </a:r>
            <a:r>
              <a:rPr lang="ru-RU" sz="2000" dirty="0"/>
              <a:t>  </a:t>
            </a:r>
            <a:r>
              <a:rPr lang="ru-RU" sz="2000" dirty="0" err="1"/>
              <a:t>кедендік</a:t>
            </a:r>
            <a:r>
              <a:rPr lang="ru-RU" sz="2000" dirty="0"/>
              <a:t> </a:t>
            </a:r>
            <a:r>
              <a:rPr lang="ru-RU" sz="2000" dirty="0" err="1"/>
              <a:t>аумағынан</a:t>
            </a:r>
            <a:r>
              <a:rPr lang="ru-RU" sz="2000" dirty="0"/>
              <a:t> </a:t>
            </a:r>
            <a:r>
              <a:rPr lang="ru-RU" sz="2000" dirty="0" err="1"/>
              <a:t>сыртқары</a:t>
            </a:r>
            <a:r>
              <a:rPr lang="ru-RU" sz="2000" dirty="0"/>
              <a:t> </a:t>
            </a:r>
            <a:r>
              <a:rPr lang="ru-RU" sz="2000" dirty="0" err="1"/>
              <a:t>жерлерге</a:t>
            </a:r>
            <a:r>
              <a:rPr lang="ru-RU" sz="2000" dirty="0"/>
              <a:t> </a:t>
            </a:r>
            <a:r>
              <a:rPr lang="ru-RU" sz="2000" dirty="0" err="1"/>
              <a:t>шығару</a:t>
            </a:r>
            <a:r>
              <a:rPr lang="ru-RU" sz="2000" dirty="0"/>
              <a:t> </a:t>
            </a:r>
            <a:r>
              <a:rPr lang="ru-RU" sz="2000" dirty="0" err="1"/>
              <a:t>шығындары</a:t>
            </a:r>
            <a:r>
              <a:rPr lang="ru-RU" sz="2000" dirty="0"/>
              <a:t>; </a:t>
            </a:r>
            <a:r>
              <a:rPr lang="ru-RU" sz="2000" dirty="0" err="1"/>
              <a:t>сатушының</a:t>
            </a:r>
            <a:r>
              <a:rPr lang="ru-RU" sz="2000" dirty="0"/>
              <a:t> </a:t>
            </a:r>
            <a:r>
              <a:rPr lang="ru-RU" sz="2000" dirty="0" err="1"/>
              <a:t>шығарған</a:t>
            </a:r>
            <a:r>
              <a:rPr lang="ru-RU" sz="2000" dirty="0"/>
              <a:t> </a:t>
            </a:r>
            <a:r>
              <a:rPr lang="ru-RU" sz="2000" dirty="0" err="1"/>
              <a:t>шығындары</a:t>
            </a:r>
            <a:r>
              <a:rPr lang="ru-RU" sz="2000" dirty="0"/>
              <a:t>; </a:t>
            </a:r>
            <a:r>
              <a:rPr lang="ru-RU" sz="2000" dirty="0" err="1"/>
              <a:t>сақтандыру</a:t>
            </a:r>
            <a:r>
              <a:rPr lang="ru-RU" sz="2000" dirty="0"/>
              <a:t> </a:t>
            </a:r>
            <a:r>
              <a:rPr lang="ru-RU" sz="2000" dirty="0" err="1"/>
              <a:t>сомасы</a:t>
            </a:r>
            <a:r>
              <a:rPr lang="ru-RU" sz="2000" dirty="0"/>
              <a:t>; </a:t>
            </a:r>
            <a:r>
              <a:rPr lang="ru-RU" sz="2000" dirty="0" err="1"/>
              <a:t>комиссиялық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брокерлік</a:t>
            </a:r>
            <a:r>
              <a:rPr lang="ru-RU" sz="2000" dirty="0"/>
              <a:t> </a:t>
            </a:r>
            <a:r>
              <a:rPr lang="ru-RU" sz="2000" dirty="0" err="1"/>
              <a:t>сыйақылары</a:t>
            </a:r>
            <a:r>
              <a:rPr lang="ru-RU" sz="2000" dirty="0"/>
              <a:t>; </a:t>
            </a:r>
            <a:r>
              <a:rPr lang="ru-RU" sz="2000" dirty="0" err="1"/>
              <a:t>сондай-ақ</a:t>
            </a:r>
            <a:r>
              <a:rPr lang="ru-RU" sz="2000" dirty="0"/>
              <a:t> </a:t>
            </a:r>
            <a:r>
              <a:rPr lang="ru-RU" sz="2000" dirty="0" err="1"/>
              <a:t>Сыртқы</a:t>
            </a:r>
            <a:r>
              <a:rPr lang="ru-RU" sz="2000" dirty="0"/>
              <a:t> </a:t>
            </a:r>
            <a:r>
              <a:rPr lang="ru-RU" sz="2000" dirty="0" err="1"/>
              <a:t>экономикалық</a:t>
            </a:r>
            <a:r>
              <a:rPr lang="ru-RU" sz="2000" dirty="0"/>
              <a:t> </a:t>
            </a:r>
            <a:r>
              <a:rPr lang="ru-RU" sz="2000" dirty="0" err="1"/>
              <a:t>қызметтің</a:t>
            </a:r>
            <a:r>
              <a:rPr lang="ru-RU" sz="2000" dirty="0"/>
              <a:t>  </a:t>
            </a:r>
            <a:r>
              <a:rPr lang="ru-RU" sz="2000" dirty="0" err="1"/>
              <a:t>тауар</a:t>
            </a:r>
            <a:r>
              <a:rPr lang="ru-RU" sz="2000" dirty="0"/>
              <a:t> </a:t>
            </a:r>
            <a:r>
              <a:rPr lang="ru-RU" sz="2000" dirty="0" err="1"/>
              <a:t>номенклатурасына</a:t>
            </a:r>
            <a:r>
              <a:rPr lang="ru-RU" sz="2000" dirty="0"/>
              <a:t>  </a:t>
            </a:r>
            <a:r>
              <a:rPr lang="ru-RU" sz="2000" dirty="0" err="1"/>
              <a:t>сәйкес</a:t>
            </a:r>
            <a:r>
              <a:rPr lang="ru-RU" sz="2000" dirty="0"/>
              <a:t> </a:t>
            </a:r>
            <a:r>
              <a:rPr lang="ru-RU" sz="2000" dirty="0" err="1"/>
              <a:t>бағаланатын</a:t>
            </a:r>
            <a:r>
              <a:rPr lang="ru-RU" sz="2000" dirty="0"/>
              <a:t> </a:t>
            </a:r>
            <a:r>
              <a:rPr lang="ru-RU" sz="2000" dirty="0" err="1"/>
              <a:t>тауарлармен</a:t>
            </a:r>
            <a:r>
              <a:rPr lang="ru-RU" sz="2000" dirty="0"/>
              <a:t> </a:t>
            </a:r>
            <a:r>
              <a:rPr lang="ru-RU" sz="2000" dirty="0" err="1"/>
              <a:t>біртұтас</a:t>
            </a:r>
            <a:r>
              <a:rPr lang="ru-RU" sz="2000" dirty="0"/>
              <a:t> </a:t>
            </a:r>
            <a:r>
              <a:rPr lang="ru-RU" sz="2000" dirty="0" err="1"/>
              <a:t>нәрсе</a:t>
            </a:r>
            <a:r>
              <a:rPr lang="ru-RU" sz="2000" dirty="0"/>
              <a:t> </a:t>
            </a:r>
            <a:r>
              <a:rPr lang="ru-RU" sz="2000" dirty="0" err="1"/>
              <a:t>ретінде</a:t>
            </a:r>
            <a:r>
              <a:rPr lang="ru-RU" sz="2000" dirty="0"/>
              <a:t> </a:t>
            </a:r>
            <a:r>
              <a:rPr lang="ru-RU" sz="2000" dirty="0" err="1"/>
              <a:t>қаралмаса</a:t>
            </a:r>
            <a:r>
              <a:rPr lang="ru-RU" sz="2000" dirty="0"/>
              <a:t>, </a:t>
            </a:r>
            <a:r>
              <a:rPr lang="ru-RU" sz="2000" dirty="0" err="1"/>
              <a:t>контейнерлердің</a:t>
            </a:r>
            <a:r>
              <a:rPr lang="ru-RU" sz="2000" dirty="0"/>
              <a:t> </a:t>
            </a:r>
            <a:r>
              <a:rPr lang="ru-RU" sz="2000" dirty="0" err="1"/>
              <a:t>немесе</a:t>
            </a:r>
            <a:r>
              <a:rPr lang="ru-RU" sz="2000" dirty="0"/>
              <a:t> </a:t>
            </a:r>
            <a:r>
              <a:rPr lang="ru-RU" sz="2000" dirty="0" err="1"/>
              <a:t>бірнеше</a:t>
            </a:r>
            <a:r>
              <a:rPr lang="ru-RU" sz="2000" dirty="0"/>
              <a:t> </a:t>
            </a:r>
            <a:r>
              <a:rPr lang="ru-RU" sz="2000" dirty="0" err="1"/>
              <a:t>рет</a:t>
            </a:r>
            <a:r>
              <a:rPr lang="ru-RU" sz="2000" dirty="0"/>
              <a:t> </a:t>
            </a:r>
            <a:r>
              <a:rPr lang="ru-RU" sz="2000" dirty="0" err="1"/>
              <a:t>қайталанып</a:t>
            </a:r>
            <a:r>
              <a:rPr lang="ru-RU" sz="2000" dirty="0"/>
              <a:t> </a:t>
            </a:r>
            <a:r>
              <a:rPr lang="ru-RU" sz="2000" dirty="0" err="1"/>
              <a:t>айналымда</a:t>
            </a:r>
            <a:r>
              <a:rPr lang="ru-RU" sz="2000" dirty="0"/>
              <a:t> </a:t>
            </a:r>
            <a:r>
              <a:rPr lang="ru-RU" sz="2000" dirty="0" err="1"/>
              <a:t>болатын</a:t>
            </a:r>
            <a:r>
              <a:rPr lang="ru-RU" sz="2000" dirty="0"/>
              <a:t> </a:t>
            </a:r>
            <a:r>
              <a:rPr lang="ru-RU" sz="2000" dirty="0" err="1"/>
              <a:t>ыдыс</a:t>
            </a:r>
            <a:r>
              <a:rPr lang="ru-RU" sz="2000" dirty="0"/>
              <a:t> </a:t>
            </a:r>
            <a:r>
              <a:rPr lang="ru-RU" sz="2000" dirty="0" err="1"/>
              <a:t>құндары</a:t>
            </a:r>
            <a:r>
              <a:rPr lang="ru-RU" sz="2000" dirty="0"/>
              <a:t> </a:t>
            </a:r>
            <a:r>
              <a:rPr lang="ru-RU" sz="2000" dirty="0" err="1"/>
              <a:t>негізінде</a:t>
            </a:r>
            <a:r>
              <a:rPr lang="ru-RU" sz="2000" dirty="0"/>
              <a:t> </a:t>
            </a:r>
            <a:r>
              <a:rPr lang="ru-RU" sz="2000" dirty="0" err="1"/>
              <a:t>анықталады</a:t>
            </a:r>
            <a:r>
              <a:rPr lang="ru-RU" sz="2000" dirty="0"/>
              <a:t>.</a:t>
            </a:r>
          </a:p>
          <a:p>
            <a:pPr algn="just"/>
            <a:r>
              <a:rPr lang="ru-RU" sz="2000" dirty="0" err="1"/>
              <a:t>Қазақстан</a:t>
            </a:r>
            <a:r>
              <a:rPr lang="ru-RU" sz="2000" dirty="0"/>
              <a:t> </a:t>
            </a:r>
            <a:r>
              <a:rPr lang="ru-RU" sz="2000" dirty="0" err="1"/>
              <a:t>Республикасының</a:t>
            </a:r>
            <a:r>
              <a:rPr lang="ru-RU" sz="2000" dirty="0"/>
              <a:t> </a:t>
            </a:r>
            <a:r>
              <a:rPr lang="ru-RU" sz="2000" dirty="0" err="1"/>
              <a:t>кедендік</a:t>
            </a:r>
            <a:r>
              <a:rPr lang="ru-RU" sz="2000" dirty="0"/>
              <a:t> </a:t>
            </a:r>
            <a:r>
              <a:rPr lang="ru-RU" sz="2000" dirty="0" err="1"/>
              <a:t>аумағына</a:t>
            </a:r>
            <a:r>
              <a:rPr lang="ru-RU" sz="2000" dirty="0"/>
              <a:t> </a:t>
            </a:r>
            <a:r>
              <a:rPr lang="ru-RU" sz="2000" dirty="0" err="1"/>
              <a:t>сырттан</a:t>
            </a:r>
            <a:r>
              <a:rPr lang="ru-RU" sz="2000" dirty="0"/>
              <a:t> </a:t>
            </a:r>
            <a:r>
              <a:rPr lang="ru-RU" sz="2000" dirty="0" err="1"/>
              <a:t>әкелетін</a:t>
            </a:r>
            <a:r>
              <a:rPr lang="ru-RU" sz="2000" dirty="0"/>
              <a:t> </a:t>
            </a:r>
            <a:r>
              <a:rPr lang="ru-RU" sz="2000" dirty="0" err="1"/>
              <a:t>тауардың</a:t>
            </a:r>
            <a:r>
              <a:rPr lang="ru-RU" sz="2000" dirty="0"/>
              <a:t> </a:t>
            </a:r>
            <a:r>
              <a:rPr lang="ru-RU" sz="2000" dirty="0" err="1"/>
              <a:t>кедендік</a:t>
            </a:r>
            <a:r>
              <a:rPr lang="ru-RU" sz="2000" dirty="0"/>
              <a:t> </a:t>
            </a:r>
            <a:r>
              <a:rPr lang="ru-RU" sz="2000" dirty="0" err="1"/>
              <a:t>құны</a:t>
            </a:r>
            <a:r>
              <a:rPr lang="ru-RU" sz="2000" dirty="0"/>
              <a:t> </a:t>
            </a:r>
            <a:r>
              <a:rPr lang="ru-RU" sz="2000" dirty="0" err="1"/>
              <a:t>мынадай</a:t>
            </a:r>
            <a:r>
              <a:rPr lang="ru-RU" sz="2000" dirty="0"/>
              <a:t> </a:t>
            </a:r>
            <a:r>
              <a:rPr lang="ru-RU" sz="2000" dirty="0" err="1"/>
              <a:t>әдістерді</a:t>
            </a:r>
            <a:r>
              <a:rPr lang="ru-RU" sz="2000" dirty="0"/>
              <a:t> </a:t>
            </a:r>
            <a:r>
              <a:rPr lang="ru-RU" sz="2000" dirty="0" err="1"/>
              <a:t>қолдану</a:t>
            </a:r>
            <a:r>
              <a:rPr lang="ru-RU" sz="2000" dirty="0"/>
              <a:t> </a:t>
            </a:r>
            <a:r>
              <a:rPr lang="ru-RU" sz="2000" dirty="0" err="1"/>
              <a:t>арқылы</a:t>
            </a:r>
            <a:r>
              <a:rPr lang="ru-RU" sz="2000" dirty="0"/>
              <a:t> </a:t>
            </a:r>
            <a:r>
              <a:rPr lang="ru-RU" sz="2000" dirty="0" err="1"/>
              <a:t>анықталады</a:t>
            </a:r>
            <a:r>
              <a:rPr lang="ru-RU" sz="2000" dirty="0"/>
              <a:t>: </a:t>
            </a:r>
            <a:endParaRPr lang="ru-RU" sz="2000" dirty="0" smtClean="0"/>
          </a:p>
          <a:p>
            <a:pPr algn="just"/>
            <a:r>
              <a:rPr lang="ru-RU" sz="2000" dirty="0" smtClean="0"/>
              <a:t>- </a:t>
            </a:r>
            <a:r>
              <a:rPr lang="ru-RU" sz="2000" dirty="0" err="1" smtClean="0"/>
              <a:t>сырттан</a:t>
            </a:r>
            <a:r>
              <a:rPr lang="ru-RU" sz="2000" dirty="0" smtClean="0"/>
              <a:t> </a:t>
            </a:r>
            <a:r>
              <a:rPr lang="ru-RU" sz="2000" dirty="0" err="1"/>
              <a:t>әкелелінетін</a:t>
            </a:r>
            <a:r>
              <a:rPr lang="ru-RU" sz="2000" dirty="0"/>
              <a:t> </a:t>
            </a:r>
            <a:r>
              <a:rPr lang="ru-RU" sz="2000" dirty="0" err="1"/>
              <a:t>тауарларға</a:t>
            </a:r>
            <a:r>
              <a:rPr lang="ru-RU" sz="2000" dirty="0"/>
              <a:t> </a:t>
            </a:r>
            <a:r>
              <a:rPr lang="ru-RU" sz="2000" dirty="0" err="1"/>
              <a:t>жасалған</a:t>
            </a:r>
            <a:r>
              <a:rPr lang="ru-RU" sz="2000" dirty="0"/>
              <a:t> </a:t>
            </a:r>
            <a:r>
              <a:rPr lang="ru-RU" sz="2000" dirty="0" err="1"/>
              <a:t>мәміле</a:t>
            </a:r>
            <a:r>
              <a:rPr lang="ru-RU" sz="2000" dirty="0"/>
              <a:t> </a:t>
            </a:r>
            <a:r>
              <a:rPr lang="ru-RU" sz="2000" dirty="0" err="1"/>
              <a:t>бойынша</a:t>
            </a:r>
            <a:r>
              <a:rPr lang="ru-RU" sz="2000" dirty="0"/>
              <a:t>; </a:t>
            </a:r>
            <a:endParaRPr lang="ru-RU" sz="2000" dirty="0" smtClean="0"/>
          </a:p>
          <a:p>
            <a:pPr algn="just"/>
            <a:r>
              <a:rPr lang="ru-RU" sz="2000" dirty="0" smtClean="0"/>
              <a:t>- </a:t>
            </a:r>
            <a:r>
              <a:rPr lang="ru-RU" sz="2000" dirty="0" err="1" smtClean="0"/>
              <a:t>ұқсас</a:t>
            </a:r>
            <a:r>
              <a:rPr lang="ru-RU" sz="2000" dirty="0" smtClean="0"/>
              <a:t> </a:t>
            </a:r>
            <a:r>
              <a:rPr lang="ru-RU" sz="2000" dirty="0" err="1"/>
              <a:t>тауарларға</a:t>
            </a:r>
            <a:r>
              <a:rPr lang="ru-RU" sz="2000" dirty="0"/>
              <a:t> </a:t>
            </a:r>
            <a:r>
              <a:rPr lang="ru-RU" sz="2000" dirty="0" err="1"/>
              <a:t>жасалған</a:t>
            </a:r>
            <a:r>
              <a:rPr lang="ru-RU" sz="2000" dirty="0"/>
              <a:t> </a:t>
            </a:r>
            <a:r>
              <a:rPr lang="ru-RU" sz="2000" dirty="0" err="1"/>
              <a:t>мәміле</a:t>
            </a:r>
            <a:r>
              <a:rPr lang="ru-RU" sz="2000" dirty="0"/>
              <a:t> </a:t>
            </a:r>
            <a:r>
              <a:rPr lang="ru-RU" sz="2000" dirty="0" err="1"/>
              <a:t>бағасы</a:t>
            </a:r>
            <a:r>
              <a:rPr lang="ru-RU" sz="2000" dirty="0"/>
              <a:t> </a:t>
            </a:r>
            <a:r>
              <a:rPr lang="ru-RU" sz="2000" dirty="0" err="1"/>
              <a:t>бойынша</a:t>
            </a:r>
            <a:r>
              <a:rPr lang="ru-RU" sz="2000" dirty="0"/>
              <a:t>; </a:t>
            </a:r>
            <a:endParaRPr lang="ru-RU" sz="2000" dirty="0" smtClean="0"/>
          </a:p>
          <a:p>
            <a:pPr algn="just"/>
            <a:r>
              <a:rPr lang="ru-RU" sz="2000" dirty="0" smtClean="0"/>
              <a:t>- </a:t>
            </a:r>
            <a:r>
              <a:rPr lang="ru-RU" sz="2000" dirty="0" err="1" smtClean="0"/>
              <a:t>бірыңғай</a:t>
            </a:r>
            <a:r>
              <a:rPr lang="ru-RU" sz="2000" dirty="0" smtClean="0"/>
              <a:t> </a:t>
            </a:r>
            <a:r>
              <a:rPr lang="ru-RU" sz="2000" dirty="0" err="1"/>
              <a:t>тауарларға</a:t>
            </a:r>
            <a:r>
              <a:rPr lang="ru-RU" sz="2000" dirty="0"/>
              <a:t> </a:t>
            </a:r>
            <a:r>
              <a:rPr lang="ru-RU" sz="2000" dirty="0" err="1"/>
              <a:t>жасалған</a:t>
            </a:r>
            <a:r>
              <a:rPr lang="ru-RU" sz="2000" dirty="0"/>
              <a:t> </a:t>
            </a:r>
            <a:r>
              <a:rPr lang="ru-RU" sz="2000" dirty="0" err="1"/>
              <a:t>мәміле</a:t>
            </a:r>
            <a:r>
              <a:rPr lang="ru-RU" sz="2000" dirty="0"/>
              <a:t> </a:t>
            </a:r>
            <a:r>
              <a:rPr lang="ru-RU" sz="2000" dirty="0" err="1"/>
              <a:t>бағасы</a:t>
            </a:r>
            <a:r>
              <a:rPr lang="ru-RU" sz="2000" dirty="0"/>
              <a:t> </a:t>
            </a:r>
            <a:r>
              <a:rPr lang="ru-RU" sz="2000" dirty="0" err="1"/>
              <a:t>бойынша</a:t>
            </a:r>
            <a:r>
              <a:rPr lang="ru-RU" sz="2000" dirty="0"/>
              <a:t>; </a:t>
            </a:r>
            <a:endParaRPr lang="ru-RU" sz="2000" dirty="0" smtClean="0"/>
          </a:p>
          <a:p>
            <a:pPr algn="just"/>
            <a:r>
              <a:rPr lang="ru-RU" sz="2000" dirty="0" smtClean="0"/>
              <a:t>- </a:t>
            </a:r>
            <a:r>
              <a:rPr lang="ru-RU" sz="2000" dirty="0" err="1" smtClean="0"/>
              <a:t>құннан</a:t>
            </a:r>
            <a:r>
              <a:rPr lang="ru-RU" sz="2000" dirty="0" smtClean="0"/>
              <a:t> </a:t>
            </a:r>
            <a:r>
              <a:rPr lang="ru-RU" sz="2000" dirty="0" err="1"/>
              <a:t>шегеру</a:t>
            </a:r>
            <a:r>
              <a:rPr lang="ru-RU" sz="2000" dirty="0"/>
              <a:t> </a:t>
            </a:r>
            <a:r>
              <a:rPr lang="ru-RU" sz="2000" dirty="0" err="1"/>
              <a:t>әдісімен</a:t>
            </a:r>
            <a:r>
              <a:rPr lang="ru-RU" sz="2000" dirty="0"/>
              <a:t>; </a:t>
            </a:r>
            <a:endParaRPr lang="ru-RU" sz="2000" dirty="0" smtClean="0"/>
          </a:p>
          <a:p>
            <a:pPr algn="just"/>
            <a:r>
              <a:rPr lang="ru-RU" sz="2000" dirty="0" smtClean="0"/>
              <a:t>- </a:t>
            </a:r>
            <a:r>
              <a:rPr lang="ru-RU" sz="2000" dirty="0" err="1" smtClean="0"/>
              <a:t>құнға</a:t>
            </a:r>
            <a:r>
              <a:rPr lang="ru-RU" sz="2000" dirty="0" smtClean="0"/>
              <a:t> </a:t>
            </a:r>
            <a:r>
              <a:rPr lang="ru-RU" sz="2000" dirty="0" err="1"/>
              <a:t>қосу</a:t>
            </a:r>
            <a:r>
              <a:rPr lang="ru-RU" sz="2000" dirty="0"/>
              <a:t> </a:t>
            </a:r>
            <a:r>
              <a:rPr lang="ru-RU" sz="2000" dirty="0" err="1"/>
              <a:t>әдісімен</a:t>
            </a:r>
            <a:r>
              <a:rPr lang="ru-RU" sz="2000" dirty="0"/>
              <a:t>; </a:t>
            </a:r>
            <a:endParaRPr lang="ru-RU" sz="2000" dirty="0" smtClean="0"/>
          </a:p>
          <a:p>
            <a:pPr algn="just"/>
            <a:r>
              <a:rPr lang="ru-RU" sz="2000" dirty="0" smtClean="0"/>
              <a:t>- </a:t>
            </a:r>
            <a:r>
              <a:rPr lang="ru-RU" sz="2000" dirty="0" err="1" smtClean="0"/>
              <a:t>резервтік</a:t>
            </a:r>
            <a:r>
              <a:rPr lang="ru-RU" sz="2000" dirty="0" smtClean="0"/>
              <a:t> </a:t>
            </a:r>
            <a:r>
              <a:rPr lang="ru-RU" sz="2000" dirty="0" err="1"/>
              <a:t>әдісімен</a:t>
            </a:r>
            <a:r>
              <a:rPr lang="ru-RU" sz="2000" dirty="0"/>
              <a:t> </a:t>
            </a:r>
            <a:r>
              <a:rPr lang="ru-RU" sz="2000" dirty="0" err="1"/>
              <a:t>жасалады</a:t>
            </a:r>
            <a:r>
              <a:rPr lang="ru-RU" sz="2000" dirty="0"/>
              <a:t>.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2502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err="1"/>
              <a:t>Кедендік</a:t>
            </a:r>
            <a:r>
              <a:rPr lang="ru-RU" sz="2400" dirty="0"/>
              <a:t> </a:t>
            </a:r>
            <a:r>
              <a:rPr lang="ru-RU" sz="2400" dirty="0" err="1"/>
              <a:t>төлем</a:t>
            </a:r>
            <a:r>
              <a:rPr lang="ru-RU" sz="2400" dirty="0"/>
              <a:t> </a:t>
            </a:r>
            <a:r>
              <a:rPr lang="ru-RU" sz="2400" dirty="0" err="1"/>
              <a:t>мөлшерлері</a:t>
            </a:r>
            <a:r>
              <a:rPr lang="ru-RU" sz="2400" dirty="0"/>
              <a:t> </a:t>
            </a:r>
            <a:r>
              <a:rPr lang="ru-RU" sz="2400" dirty="0" err="1"/>
              <a:t>мынадай</a:t>
            </a:r>
            <a:r>
              <a:rPr lang="ru-RU" sz="2400" dirty="0"/>
              <a:t> </a:t>
            </a:r>
            <a:r>
              <a:rPr lang="ru-RU" sz="2400" dirty="0" err="1"/>
              <a:t>түрлерге</a:t>
            </a:r>
            <a:r>
              <a:rPr lang="ru-RU" sz="2400" dirty="0"/>
              <a:t> </a:t>
            </a:r>
            <a:r>
              <a:rPr lang="ru-RU" sz="2400" dirty="0" err="1"/>
              <a:t>бөлінеді</a:t>
            </a:r>
            <a:r>
              <a:rPr lang="ru-RU" sz="2400" dirty="0"/>
              <a:t>: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5858595"/>
              </p:ext>
            </p:extLst>
          </p:nvPr>
        </p:nvGraphicFramePr>
        <p:xfrm>
          <a:off x="677863" y="1600200"/>
          <a:ext cx="8596312" cy="4441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8692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33375"/>
            <a:ext cx="8596668" cy="990600"/>
          </a:xfrm>
        </p:spPr>
        <p:txBody>
          <a:bodyPr>
            <a:noAutofit/>
          </a:bodyPr>
          <a:lstStyle/>
          <a:p>
            <a:r>
              <a:rPr lang="ru-RU" sz="2400" dirty="0" err="1"/>
              <a:t>Сыртқы</a:t>
            </a:r>
            <a:r>
              <a:rPr lang="ru-RU" sz="2400" dirty="0"/>
              <a:t> </a:t>
            </a:r>
            <a:r>
              <a:rPr lang="ru-RU" sz="2400" dirty="0" err="1"/>
              <a:t>экономикалық</a:t>
            </a:r>
            <a:r>
              <a:rPr lang="ru-RU" sz="2400" dirty="0"/>
              <a:t> </a:t>
            </a:r>
            <a:r>
              <a:rPr lang="ru-RU" sz="2400" dirty="0" err="1"/>
              <a:t>қызметте</a:t>
            </a:r>
            <a:r>
              <a:rPr lang="ru-RU" sz="2400" dirty="0"/>
              <a:t> </a:t>
            </a:r>
            <a:r>
              <a:rPr lang="ru-RU" sz="2400" dirty="0" err="1"/>
              <a:t>қолданатын</a:t>
            </a:r>
            <a:r>
              <a:rPr lang="ru-RU" sz="2400" dirty="0"/>
              <a:t> негізгі </a:t>
            </a:r>
            <a:r>
              <a:rPr lang="ru-RU" sz="2400" dirty="0" err="1"/>
              <a:t>құжаттар</a:t>
            </a:r>
            <a:r>
              <a:rPr lang="ru-RU" sz="2400" dirty="0"/>
              <a:t> </a:t>
            </a:r>
            <a:r>
              <a:rPr lang="ru-RU" sz="2400" dirty="0" err="1"/>
              <a:t>болып</a:t>
            </a:r>
            <a:r>
              <a:rPr lang="ru-RU" sz="2400" dirty="0"/>
              <a:t>: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04950"/>
            <a:ext cx="11114616" cy="521969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— 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құжаттаулар</a:t>
            </a:r>
            <a:r>
              <a:rPr lang="ru-RU" dirty="0"/>
              <a:t> –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төлқұжаты</a:t>
            </a:r>
            <a:r>
              <a:rPr lang="ru-RU" dirty="0"/>
              <a:t> (</a:t>
            </a:r>
            <a:r>
              <a:rPr lang="ru-RU" dirty="0" err="1"/>
              <a:t>паспорты</a:t>
            </a:r>
            <a:r>
              <a:rPr lang="ru-RU" dirty="0"/>
              <a:t>), </a:t>
            </a:r>
            <a:r>
              <a:rPr lang="ru-RU" dirty="0" err="1"/>
              <a:t>сызбасы</a:t>
            </a:r>
            <a:r>
              <a:rPr lang="ru-RU" dirty="0"/>
              <a:t>, </a:t>
            </a:r>
            <a:r>
              <a:rPr lang="ru-RU" dirty="0" err="1"/>
              <a:t>жинау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нұсқауы</a:t>
            </a:r>
            <a:r>
              <a:rPr lang="ru-RU" dirty="0"/>
              <a:t>, </a:t>
            </a:r>
            <a:r>
              <a:rPr lang="ru-RU" dirty="0" err="1"/>
              <a:t>монтаждау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жөндеуі</a:t>
            </a:r>
            <a:r>
              <a:rPr lang="ru-RU" dirty="0"/>
              <a:t>, </a:t>
            </a:r>
            <a:r>
              <a:rPr lang="ru-RU" dirty="0" err="1"/>
              <a:t>техниалық</a:t>
            </a:r>
            <a:r>
              <a:rPr lang="ru-RU" dirty="0"/>
              <a:t> </a:t>
            </a:r>
            <a:r>
              <a:rPr lang="ru-RU" dirty="0" err="1"/>
              <a:t>жағдайын</a:t>
            </a:r>
            <a:r>
              <a:rPr lang="ru-RU" dirty="0"/>
              <a:t> </a:t>
            </a:r>
            <a:r>
              <a:rPr lang="ru-RU" dirty="0" err="1"/>
              <a:t>сипаттайтын</a:t>
            </a:r>
            <a:r>
              <a:rPr lang="ru-RU" dirty="0"/>
              <a:t> </a:t>
            </a:r>
            <a:r>
              <a:rPr lang="ru-RU" dirty="0" err="1"/>
              <a:t>құжат</a:t>
            </a:r>
            <a:r>
              <a:rPr lang="ru-RU" dirty="0"/>
              <a:t> (</a:t>
            </a:r>
            <a:r>
              <a:rPr lang="ru-RU" dirty="0" err="1"/>
              <a:t>спецификациясы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</a:t>
            </a:r>
          </a:p>
          <a:p>
            <a:r>
              <a:rPr lang="ru-RU" dirty="0"/>
              <a:t>—     </a:t>
            </a:r>
            <a:r>
              <a:rPr lang="ru-RU" dirty="0" err="1"/>
              <a:t>Тауарлы-ілеспе</a:t>
            </a:r>
            <a:r>
              <a:rPr lang="ru-RU" dirty="0"/>
              <a:t> </a:t>
            </a:r>
            <a:r>
              <a:rPr lang="ru-RU" dirty="0" err="1"/>
              <a:t>құжаттаулары</a:t>
            </a:r>
            <a:r>
              <a:rPr lang="ru-RU" dirty="0"/>
              <a:t>- </a:t>
            </a:r>
            <a:r>
              <a:rPr lang="ru-RU" dirty="0" err="1"/>
              <a:t>тауар</a:t>
            </a:r>
            <a:r>
              <a:rPr lang="ru-RU" dirty="0"/>
              <a:t> </a:t>
            </a:r>
            <a:r>
              <a:rPr lang="ru-RU" dirty="0" err="1"/>
              <a:t>сапасының</a:t>
            </a:r>
            <a:r>
              <a:rPr lang="ru-RU" dirty="0"/>
              <a:t> сертификаты, </a:t>
            </a:r>
            <a:r>
              <a:rPr lang="ru-RU" dirty="0" err="1"/>
              <a:t>буып-түю</a:t>
            </a:r>
            <a:r>
              <a:rPr lang="ru-RU" dirty="0"/>
              <a:t> </a:t>
            </a:r>
            <a:r>
              <a:rPr lang="ru-RU" dirty="0" err="1"/>
              <a:t>парағы</a:t>
            </a:r>
            <a:r>
              <a:rPr lang="ru-RU" dirty="0"/>
              <a:t>; </a:t>
            </a:r>
            <a:r>
              <a:rPr lang="ru-RU" dirty="0" err="1"/>
              <a:t>құрастырушы</a:t>
            </a:r>
            <a:r>
              <a:rPr lang="ru-RU" dirty="0"/>
              <a:t> </a:t>
            </a:r>
            <a:r>
              <a:rPr lang="ru-RU" dirty="0" err="1"/>
              <a:t>тізімдемесі</a:t>
            </a:r>
            <a:r>
              <a:rPr lang="ru-RU" dirty="0"/>
              <a:t> (</a:t>
            </a:r>
            <a:r>
              <a:rPr lang="ru-RU" dirty="0" err="1"/>
              <a:t>ведомосы</a:t>
            </a:r>
            <a:r>
              <a:rPr lang="ru-RU" dirty="0"/>
              <a:t>) </a:t>
            </a:r>
            <a:r>
              <a:rPr lang="ru-RU" dirty="0" err="1"/>
              <a:t>т.б</a:t>
            </a:r>
            <a:r>
              <a:rPr lang="ru-RU" dirty="0"/>
              <a:t>.;</a:t>
            </a:r>
          </a:p>
          <a:p>
            <a:r>
              <a:rPr lang="ru-RU" dirty="0"/>
              <a:t>—  </a:t>
            </a:r>
            <a:r>
              <a:rPr lang="ru-RU" dirty="0" err="1"/>
              <a:t>Транспорттық</a:t>
            </a:r>
            <a:r>
              <a:rPr lang="ru-RU" dirty="0"/>
              <a:t>, </a:t>
            </a:r>
            <a:r>
              <a:rPr lang="ru-RU" dirty="0" err="1"/>
              <a:t>экспедиорлық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сақтандыру</a:t>
            </a:r>
            <a:r>
              <a:rPr lang="ru-RU" dirty="0"/>
              <a:t> </a:t>
            </a:r>
            <a:r>
              <a:rPr lang="ru-RU" dirty="0" err="1"/>
              <a:t>құжаттаулары</a:t>
            </a:r>
            <a:r>
              <a:rPr lang="ru-RU" dirty="0"/>
              <a:t> – </a:t>
            </a:r>
            <a:r>
              <a:rPr lang="ru-RU" dirty="0" err="1"/>
              <a:t>теміржол</a:t>
            </a:r>
            <a:r>
              <a:rPr lang="ru-RU" dirty="0"/>
              <a:t> </a:t>
            </a:r>
            <a:r>
              <a:rPr lang="ru-RU" dirty="0" err="1"/>
              <a:t>наклоднойы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көшірмесі</a:t>
            </a:r>
            <a:r>
              <a:rPr lang="ru-RU" dirty="0"/>
              <a:t> (</a:t>
            </a:r>
            <a:r>
              <a:rPr lang="ru-RU" dirty="0" err="1"/>
              <a:t>жүк</a:t>
            </a:r>
            <a:r>
              <a:rPr lang="ru-RU" dirty="0"/>
              <a:t> </a:t>
            </a:r>
            <a:r>
              <a:rPr lang="ru-RU" dirty="0" err="1"/>
              <a:t>түбіршегі</a:t>
            </a:r>
            <a:r>
              <a:rPr lang="ru-RU" dirty="0"/>
              <a:t>, коносамент, </a:t>
            </a:r>
            <a:r>
              <a:rPr lang="ru-RU" dirty="0" err="1"/>
              <a:t>автотранспорттық</a:t>
            </a:r>
            <a:r>
              <a:rPr lang="ru-RU" dirty="0"/>
              <a:t> </a:t>
            </a:r>
            <a:r>
              <a:rPr lang="ru-RU" dirty="0" err="1"/>
              <a:t>наклоднойы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.), </a:t>
            </a:r>
            <a:r>
              <a:rPr lang="ru-RU" dirty="0" err="1"/>
              <a:t>сақтандыру</a:t>
            </a:r>
            <a:r>
              <a:rPr lang="ru-RU" dirty="0"/>
              <a:t> </a:t>
            </a:r>
            <a:r>
              <a:rPr lang="ru-RU" dirty="0" err="1"/>
              <a:t>полисі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сертификаты;</a:t>
            </a:r>
          </a:p>
          <a:p>
            <a:r>
              <a:rPr lang="ru-RU" dirty="0"/>
              <a:t>—     </a:t>
            </a:r>
            <a:r>
              <a:rPr lang="ru-RU" dirty="0" err="1"/>
              <a:t>Қойма</a:t>
            </a:r>
            <a:r>
              <a:rPr lang="ru-RU" dirty="0"/>
              <a:t> </a:t>
            </a:r>
            <a:r>
              <a:rPr lang="ru-RU" dirty="0" err="1"/>
              <a:t>құжаттары</a:t>
            </a:r>
            <a:r>
              <a:rPr lang="ru-RU" dirty="0"/>
              <a:t> – </a:t>
            </a:r>
            <a:r>
              <a:rPr lang="ru-RU" dirty="0" err="1"/>
              <a:t>экспорттау</a:t>
            </a:r>
            <a:r>
              <a:rPr lang="ru-RU" dirty="0"/>
              <a:t> </a:t>
            </a:r>
            <a:r>
              <a:rPr lang="ru-RU" dirty="0" err="1"/>
              <a:t>тауарына</a:t>
            </a:r>
            <a:r>
              <a:rPr lang="ru-RU" dirty="0"/>
              <a:t> </a:t>
            </a:r>
            <a:r>
              <a:rPr lang="ru-RU" dirty="0" err="1"/>
              <a:t>портта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актісі</a:t>
            </a:r>
            <a:r>
              <a:rPr lang="ru-RU" dirty="0"/>
              <a:t>, </a:t>
            </a:r>
            <a:r>
              <a:rPr lang="ru-RU" dirty="0" err="1"/>
              <a:t>тауардың</a:t>
            </a:r>
            <a:r>
              <a:rPr lang="ru-RU" dirty="0"/>
              <a:t> </a:t>
            </a:r>
            <a:r>
              <a:rPr lang="ru-RU" dirty="0" err="1"/>
              <a:t>сақтауға</a:t>
            </a:r>
            <a:r>
              <a:rPr lang="ru-RU" dirty="0"/>
              <a:t> </a:t>
            </a:r>
            <a:r>
              <a:rPr lang="ru-RU" dirty="0" err="1"/>
              <a:t>алынғаны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  </a:t>
            </a:r>
            <a:r>
              <a:rPr lang="ru-RU" dirty="0" err="1"/>
              <a:t>қойманың</a:t>
            </a:r>
            <a:r>
              <a:rPr lang="ru-RU" dirty="0"/>
              <a:t> </a:t>
            </a:r>
            <a:r>
              <a:rPr lang="ru-RU" dirty="0" err="1"/>
              <a:t>қолхаты</a:t>
            </a:r>
            <a:r>
              <a:rPr lang="ru-RU" dirty="0"/>
              <a:t>, </a:t>
            </a:r>
            <a:r>
              <a:rPr lang="ru-RU" dirty="0" err="1"/>
              <a:t>басқа</a:t>
            </a:r>
            <a:r>
              <a:rPr lang="ru-RU" dirty="0"/>
              <a:t> да </a:t>
            </a:r>
            <a:r>
              <a:rPr lang="ru-RU" dirty="0" err="1"/>
              <a:t>кепілдік</a:t>
            </a:r>
            <a:r>
              <a:rPr lang="ru-RU" dirty="0"/>
              <a:t> </a:t>
            </a:r>
            <a:r>
              <a:rPr lang="ru-RU" dirty="0" err="1"/>
              <a:t>куәлігі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;</a:t>
            </a:r>
          </a:p>
          <a:p>
            <a:r>
              <a:rPr lang="ru-RU" dirty="0"/>
              <a:t>—  </a:t>
            </a:r>
            <a:r>
              <a:rPr lang="ru-RU" dirty="0" err="1"/>
              <a:t>Есеп</a:t>
            </a:r>
            <a:r>
              <a:rPr lang="ru-RU" dirty="0"/>
              <a:t>  </a:t>
            </a:r>
            <a:r>
              <a:rPr lang="ru-RU" dirty="0" err="1"/>
              <a:t>айырысу</a:t>
            </a:r>
            <a:r>
              <a:rPr lang="ru-RU" dirty="0"/>
              <a:t> </a:t>
            </a:r>
            <a:r>
              <a:rPr lang="ru-RU" dirty="0" err="1"/>
              <a:t>құжаттаулары</a:t>
            </a:r>
            <a:r>
              <a:rPr lang="ru-RU" dirty="0"/>
              <a:t> – </a:t>
            </a:r>
            <a:r>
              <a:rPr lang="ru-RU" dirty="0" err="1"/>
              <a:t>шот-фактурасы</a:t>
            </a:r>
            <a:r>
              <a:rPr lang="ru-RU" dirty="0"/>
              <a:t>, </a:t>
            </a:r>
            <a:r>
              <a:rPr lang="ru-RU" dirty="0" err="1"/>
              <a:t>аударм</a:t>
            </a:r>
            <a:r>
              <a:rPr lang="ru-RU" dirty="0"/>
              <a:t> </a:t>
            </a:r>
            <a:r>
              <a:rPr lang="ru-RU" dirty="0" err="1"/>
              <a:t>векселі</a:t>
            </a:r>
            <a:r>
              <a:rPr lang="ru-RU" dirty="0"/>
              <a:t> (тратты);</a:t>
            </a:r>
          </a:p>
          <a:p>
            <a:r>
              <a:rPr lang="ru-RU" dirty="0"/>
              <a:t>— </a:t>
            </a:r>
            <a:r>
              <a:rPr lang="ru-RU" dirty="0" err="1"/>
              <a:t>Банкі</a:t>
            </a:r>
            <a:r>
              <a:rPr lang="ru-RU" dirty="0"/>
              <a:t> </a:t>
            </a:r>
            <a:r>
              <a:rPr lang="ru-RU" dirty="0" err="1"/>
              <a:t>құжаттаулары</a:t>
            </a:r>
            <a:r>
              <a:rPr lang="ru-RU" dirty="0"/>
              <a:t> – </a:t>
            </a:r>
            <a:r>
              <a:rPr lang="ru-RU" dirty="0" err="1"/>
              <a:t>валютаны</a:t>
            </a:r>
            <a:r>
              <a:rPr lang="ru-RU" dirty="0"/>
              <a:t> </a:t>
            </a:r>
            <a:r>
              <a:rPr lang="ru-RU" dirty="0" err="1"/>
              <a:t>аудару</a:t>
            </a:r>
            <a:r>
              <a:rPr lang="ru-RU" dirty="0"/>
              <a:t>  </a:t>
            </a:r>
            <a:r>
              <a:rPr lang="ru-RU" dirty="0" err="1"/>
              <a:t>өтініші</a:t>
            </a:r>
            <a:r>
              <a:rPr lang="ru-RU" dirty="0"/>
              <a:t>, инкассо </a:t>
            </a:r>
            <a:r>
              <a:rPr lang="ru-RU" dirty="0" err="1"/>
              <a:t>тапсырмалары</a:t>
            </a:r>
            <a:r>
              <a:rPr lang="ru-RU" dirty="0"/>
              <a:t>, </a:t>
            </a:r>
            <a:r>
              <a:rPr lang="ru-RU" dirty="0" err="1"/>
              <a:t>акредетив</a:t>
            </a:r>
            <a:r>
              <a:rPr lang="ru-RU" dirty="0"/>
              <a:t> </a:t>
            </a:r>
            <a:r>
              <a:rPr lang="ru-RU" dirty="0" err="1"/>
              <a:t>ашу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тапсырмалар</a:t>
            </a:r>
            <a:r>
              <a:rPr lang="ru-RU" dirty="0"/>
              <a:t>, </a:t>
            </a:r>
            <a:r>
              <a:rPr lang="ru-RU" dirty="0" err="1"/>
              <a:t>чектер</a:t>
            </a:r>
            <a:r>
              <a:rPr lang="ru-RU" dirty="0"/>
              <a:t>,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</a:t>
            </a:r>
            <a:r>
              <a:rPr lang="ru-RU" dirty="0" err="1"/>
              <a:t>кеден</a:t>
            </a:r>
            <a:r>
              <a:rPr lang="ru-RU" dirty="0"/>
              <a:t> </a:t>
            </a:r>
            <a:r>
              <a:rPr lang="ru-RU" dirty="0" err="1"/>
              <a:t>депозитіне</a:t>
            </a:r>
            <a:r>
              <a:rPr lang="ru-RU" dirty="0"/>
              <a:t> </a:t>
            </a:r>
            <a:r>
              <a:rPr lang="ru-RU" dirty="0" err="1"/>
              <a:t>қаражатты</a:t>
            </a:r>
            <a:r>
              <a:rPr lang="ru-RU" dirty="0"/>
              <a:t> </a:t>
            </a:r>
            <a:r>
              <a:rPr lang="ru-RU" dirty="0" err="1"/>
              <a:t>аудару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тапсырмалары</a:t>
            </a:r>
            <a:r>
              <a:rPr lang="ru-RU" dirty="0"/>
              <a:t>, </a:t>
            </a:r>
            <a:r>
              <a:rPr lang="ru-RU" dirty="0" err="1"/>
              <a:t>есеп</a:t>
            </a:r>
            <a:r>
              <a:rPr lang="ru-RU" dirty="0"/>
              <a:t> </a:t>
            </a:r>
            <a:r>
              <a:rPr lang="ru-RU" dirty="0" err="1"/>
              <a:t>айырысу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валюталық</a:t>
            </a:r>
            <a:r>
              <a:rPr lang="ru-RU" dirty="0"/>
              <a:t>  </a:t>
            </a:r>
            <a:r>
              <a:rPr lang="ru-RU" dirty="0" err="1"/>
              <a:t>шоттар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</a:t>
            </a:r>
            <a:r>
              <a:rPr lang="ru-RU" dirty="0" err="1"/>
              <a:t>операциялардың</a:t>
            </a:r>
            <a:r>
              <a:rPr lang="ru-RU" dirty="0"/>
              <a:t> </a:t>
            </a:r>
            <a:r>
              <a:rPr lang="ru-RU" dirty="0" err="1"/>
              <a:t>көшірмесі</a:t>
            </a:r>
            <a:r>
              <a:rPr lang="ru-RU" dirty="0"/>
              <a:t>;</a:t>
            </a:r>
          </a:p>
          <a:p>
            <a:r>
              <a:rPr lang="ru-RU" dirty="0"/>
              <a:t>—    </a:t>
            </a:r>
            <a:r>
              <a:rPr lang="ru-RU" dirty="0" err="1"/>
              <a:t>Кедендік</a:t>
            </a:r>
            <a:r>
              <a:rPr lang="ru-RU" dirty="0"/>
              <a:t> </a:t>
            </a:r>
            <a:r>
              <a:rPr lang="ru-RU" dirty="0" err="1"/>
              <a:t>құжаттаулар</a:t>
            </a:r>
            <a:r>
              <a:rPr lang="ru-RU" dirty="0"/>
              <a:t> – </a:t>
            </a:r>
            <a:r>
              <a:rPr lang="ru-RU" dirty="0" err="1"/>
              <a:t>кедендік</a:t>
            </a:r>
            <a:r>
              <a:rPr lang="ru-RU" dirty="0"/>
              <a:t> </a:t>
            </a:r>
            <a:r>
              <a:rPr lang="ru-RU" dirty="0" err="1"/>
              <a:t>жүк</a:t>
            </a:r>
            <a:r>
              <a:rPr lang="ru-RU" dirty="0"/>
              <a:t> </a:t>
            </a:r>
            <a:r>
              <a:rPr lang="ru-RU" dirty="0" err="1"/>
              <a:t>декларациясы</a:t>
            </a:r>
            <a:r>
              <a:rPr lang="ru-RU" dirty="0"/>
              <a:t> (КЖД), </a:t>
            </a:r>
            <a:r>
              <a:rPr lang="ru-RU" dirty="0" err="1"/>
              <a:t>тауардың</a:t>
            </a:r>
            <a:r>
              <a:rPr lang="ru-RU" dirty="0"/>
              <a:t> </a:t>
            </a:r>
            <a:r>
              <a:rPr lang="ru-RU" dirty="0" err="1"/>
              <a:t>шығуы</a:t>
            </a:r>
            <a:r>
              <a:rPr lang="ru-RU" dirty="0"/>
              <a:t> (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шығарылған</a:t>
            </a:r>
            <a:r>
              <a:rPr lang="ru-RU" dirty="0"/>
              <a:t> </a:t>
            </a:r>
            <a:r>
              <a:rPr lang="ru-RU" dirty="0" err="1"/>
              <a:t>жері</a:t>
            </a:r>
            <a:r>
              <a:rPr lang="ru-RU" dirty="0"/>
              <a:t>) </a:t>
            </a:r>
            <a:r>
              <a:rPr lang="ru-RU" dirty="0" err="1"/>
              <a:t>туралы</a:t>
            </a:r>
            <a:r>
              <a:rPr lang="ru-RU" dirty="0"/>
              <a:t> сертификаты, </a:t>
            </a:r>
            <a:r>
              <a:rPr lang="ru-RU" dirty="0" err="1"/>
              <a:t>баж</a:t>
            </a:r>
            <a:r>
              <a:rPr lang="ru-RU" dirty="0"/>
              <a:t> </a:t>
            </a:r>
            <a:r>
              <a:rPr lang="ru-RU" dirty="0" err="1"/>
              <a:t>салығын</a:t>
            </a:r>
            <a:r>
              <a:rPr lang="ru-RU" dirty="0"/>
              <a:t> </a:t>
            </a:r>
            <a:r>
              <a:rPr lang="ru-RU" dirty="0" err="1"/>
              <a:t>төлегені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анықтама</a:t>
            </a:r>
            <a:r>
              <a:rPr lang="ru-RU" dirty="0"/>
              <a:t>, </a:t>
            </a:r>
            <a:r>
              <a:rPr lang="ru-RU" dirty="0" err="1"/>
              <a:t>акциздер</a:t>
            </a:r>
            <a:r>
              <a:rPr lang="ru-RU" dirty="0"/>
              <a:t>, </a:t>
            </a:r>
            <a:r>
              <a:rPr lang="ru-RU" dirty="0" err="1"/>
              <a:t>алымдар</a:t>
            </a:r>
            <a:r>
              <a:rPr lang="ru-RU" dirty="0"/>
              <a:t>;</a:t>
            </a:r>
          </a:p>
          <a:p>
            <a:r>
              <a:rPr lang="ru-RU" dirty="0"/>
              <a:t>— </a:t>
            </a:r>
            <a:r>
              <a:rPr lang="ru-RU" dirty="0" err="1"/>
              <a:t>Талап</a:t>
            </a:r>
            <a:r>
              <a:rPr lang="ru-RU" dirty="0"/>
              <a:t> (</a:t>
            </a:r>
            <a:r>
              <a:rPr lang="ru-RU" dirty="0" err="1"/>
              <a:t>шағым</a:t>
            </a:r>
            <a:r>
              <a:rPr lang="ru-RU" dirty="0"/>
              <a:t>) </a:t>
            </a:r>
            <a:r>
              <a:rPr lang="ru-RU" dirty="0" err="1"/>
              <a:t>құжаттаулары</a:t>
            </a:r>
            <a:r>
              <a:rPr lang="ru-RU" dirty="0"/>
              <a:t> – </a:t>
            </a:r>
            <a:r>
              <a:rPr lang="ru-RU" dirty="0" err="1"/>
              <a:t>шағымдық</a:t>
            </a:r>
            <a:r>
              <a:rPr lang="ru-RU" dirty="0"/>
              <a:t> хат, </a:t>
            </a:r>
            <a:r>
              <a:rPr lang="ru-RU" dirty="0" err="1"/>
              <a:t>сотқа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арбитражға</a:t>
            </a:r>
            <a:r>
              <a:rPr lang="ru-RU" dirty="0"/>
              <a:t> </a:t>
            </a:r>
            <a:r>
              <a:rPr lang="ru-RU" dirty="0" err="1"/>
              <a:t>қойған</a:t>
            </a:r>
            <a:r>
              <a:rPr lang="ru-RU" dirty="0"/>
              <a:t> </a:t>
            </a:r>
            <a:r>
              <a:rPr lang="ru-RU" dirty="0" err="1"/>
              <a:t>талап</a:t>
            </a:r>
            <a:r>
              <a:rPr lang="ru-RU" dirty="0"/>
              <a:t> </a:t>
            </a:r>
            <a:r>
              <a:rPr lang="ru-RU" dirty="0" err="1"/>
              <a:t>арыз</a:t>
            </a:r>
            <a:r>
              <a:rPr lang="ru-RU" dirty="0"/>
              <a:t>;</a:t>
            </a:r>
          </a:p>
          <a:p>
            <a:r>
              <a:rPr lang="ru-RU" dirty="0"/>
              <a:t>—  </a:t>
            </a:r>
            <a:r>
              <a:rPr lang="ru-RU" dirty="0" err="1"/>
              <a:t>Бұзылған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кем </a:t>
            </a:r>
            <a:r>
              <a:rPr lang="ru-RU" dirty="0" err="1"/>
              <a:t>шыққан</a:t>
            </a:r>
            <a:r>
              <a:rPr lang="ru-RU" dirty="0"/>
              <a:t> </a:t>
            </a:r>
            <a:r>
              <a:rPr lang="ru-RU" dirty="0" err="1"/>
              <a:t>жөнінде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</a:t>
            </a:r>
            <a:r>
              <a:rPr lang="ru-RU" dirty="0" err="1"/>
              <a:t>құжаттар</a:t>
            </a:r>
            <a:r>
              <a:rPr lang="ru-RU" dirty="0"/>
              <a:t> – кем </a:t>
            </a:r>
            <a:r>
              <a:rPr lang="ru-RU" dirty="0" err="1"/>
              <a:t>шыққанға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</a:t>
            </a:r>
            <a:r>
              <a:rPr lang="ru-RU" dirty="0" err="1"/>
              <a:t>коммерциялық</a:t>
            </a:r>
            <a:r>
              <a:rPr lang="ru-RU" dirty="0"/>
              <a:t> </a:t>
            </a:r>
            <a:r>
              <a:rPr lang="ru-RU" dirty="0" err="1"/>
              <a:t>актілер</a:t>
            </a:r>
            <a:r>
              <a:rPr lang="ru-RU" dirty="0"/>
              <a:t>, авария сертификаты.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4685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304800"/>
            <a:ext cx="9469879" cy="1320800"/>
          </a:xfrm>
        </p:spPr>
        <p:txBody>
          <a:bodyPr>
            <a:noAutofit/>
          </a:bodyPr>
          <a:lstStyle/>
          <a:p>
            <a:r>
              <a:rPr lang="ru-RU" sz="2400" dirty="0" err="1"/>
              <a:t>Сыртқы</a:t>
            </a:r>
            <a:r>
              <a:rPr lang="ru-RU" sz="2400" dirty="0"/>
              <a:t> </a:t>
            </a:r>
            <a:r>
              <a:rPr lang="ru-RU" sz="2400" dirty="0" err="1"/>
              <a:t>экономикалық</a:t>
            </a:r>
            <a:r>
              <a:rPr lang="ru-RU" sz="2400" dirty="0"/>
              <a:t> </a:t>
            </a:r>
            <a:r>
              <a:rPr lang="ru-RU" sz="2400" dirty="0" err="1"/>
              <a:t>қызметте</a:t>
            </a:r>
            <a:r>
              <a:rPr lang="ru-RU" sz="2400" dirty="0"/>
              <a:t>  </a:t>
            </a:r>
            <a:r>
              <a:rPr lang="ru-RU" sz="2400" dirty="0" err="1"/>
              <a:t>экспорттық</a:t>
            </a:r>
            <a:r>
              <a:rPr lang="ru-RU" sz="2400" dirty="0"/>
              <a:t>, </a:t>
            </a:r>
            <a:r>
              <a:rPr lang="ru-RU" sz="2400" dirty="0" err="1"/>
              <a:t>импорттық</a:t>
            </a:r>
            <a:r>
              <a:rPr lang="ru-RU" sz="2400" dirty="0"/>
              <a:t> , </a:t>
            </a:r>
            <a:r>
              <a:rPr lang="ru-RU" sz="2400" dirty="0" err="1"/>
              <a:t>реэкспорттық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ыңғайласпа</a:t>
            </a:r>
            <a:r>
              <a:rPr lang="ru-RU" sz="2400" dirty="0"/>
              <a:t> </a:t>
            </a:r>
            <a:r>
              <a:rPr lang="ru-RU" sz="2400" dirty="0" err="1"/>
              <a:t>мәмілелер</a:t>
            </a:r>
            <a:r>
              <a:rPr lang="ru-RU" sz="2400" dirty="0"/>
              <a:t>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/>
              <a:t>ажыратылады</a:t>
            </a:r>
            <a:r>
              <a:rPr lang="ru-RU" sz="2400" dirty="0"/>
              <a:t>.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10343091" cy="3880773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Экспорт</a:t>
            </a:r>
            <a:r>
              <a:rPr lang="ru-RU" dirty="0"/>
              <a:t>—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елдің</a:t>
            </a:r>
            <a:r>
              <a:rPr lang="ru-RU" dirty="0"/>
              <a:t> </a:t>
            </a:r>
            <a:r>
              <a:rPr lang="ru-RU" dirty="0" err="1"/>
              <a:t>кеден</a:t>
            </a:r>
            <a:r>
              <a:rPr lang="ru-RU" dirty="0"/>
              <a:t> </a:t>
            </a:r>
            <a:r>
              <a:rPr lang="ru-RU" dirty="0" err="1"/>
              <a:t>аумағының</a:t>
            </a:r>
            <a:r>
              <a:rPr lang="ru-RU" dirty="0"/>
              <a:t>  </a:t>
            </a:r>
            <a:r>
              <a:rPr lang="ru-RU" dirty="0" err="1"/>
              <a:t>шекарасынан</a:t>
            </a:r>
            <a:r>
              <a:rPr lang="ru-RU" dirty="0"/>
              <a:t> </a:t>
            </a:r>
            <a:r>
              <a:rPr lang="ru-RU" dirty="0" err="1"/>
              <a:t>кері</a:t>
            </a:r>
            <a:r>
              <a:rPr lang="ru-RU" dirty="0"/>
              <a:t> </a:t>
            </a:r>
            <a:r>
              <a:rPr lang="ru-RU" dirty="0" err="1"/>
              <a:t>әкелуге</a:t>
            </a:r>
            <a:r>
              <a:rPr lang="ru-RU" dirty="0"/>
              <a:t>  </a:t>
            </a:r>
            <a:r>
              <a:rPr lang="ru-RU" dirty="0" err="1"/>
              <a:t>міндеттемесіз</a:t>
            </a:r>
            <a:r>
              <a:rPr lang="ru-RU" dirty="0"/>
              <a:t> </a:t>
            </a:r>
            <a:r>
              <a:rPr lang="ru-RU" dirty="0" err="1"/>
              <a:t>шығарылатын</a:t>
            </a:r>
            <a:r>
              <a:rPr lang="ru-RU" dirty="0"/>
              <a:t>  </a:t>
            </a:r>
            <a:r>
              <a:rPr lang="ru-RU" dirty="0" err="1"/>
              <a:t>тауарлар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шетел</a:t>
            </a:r>
            <a:r>
              <a:rPr lang="ru-RU" dirty="0"/>
              <a:t> </a:t>
            </a:r>
            <a:r>
              <a:rPr lang="ru-RU" dirty="0" err="1"/>
              <a:t>азаматтарының</a:t>
            </a:r>
            <a:r>
              <a:rPr lang="ru-RU" dirty="0"/>
              <a:t>  </a:t>
            </a:r>
            <a:r>
              <a:rPr lang="ru-RU" dirty="0" err="1"/>
              <a:t>қызметі</a:t>
            </a:r>
            <a:r>
              <a:rPr lang="ru-RU" dirty="0"/>
              <a:t> мен </a:t>
            </a:r>
            <a:r>
              <a:rPr lang="ru-RU" dirty="0" err="1"/>
              <a:t>зиялылық</a:t>
            </a:r>
            <a:r>
              <a:rPr lang="ru-RU" dirty="0"/>
              <a:t>  </a:t>
            </a:r>
            <a:r>
              <a:rPr lang="ru-RU" dirty="0" err="1"/>
              <a:t>меншіктің</a:t>
            </a:r>
            <a:r>
              <a:rPr lang="ru-RU" dirty="0"/>
              <a:t> </a:t>
            </a:r>
            <a:r>
              <a:rPr lang="ru-RU" dirty="0" err="1"/>
              <a:t>нәтижесіне</a:t>
            </a:r>
            <a:r>
              <a:rPr lang="ru-RU" dirty="0"/>
              <a:t> 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err="1"/>
              <a:t>құқық</a:t>
            </a:r>
            <a:r>
              <a:rPr lang="ru-RU" dirty="0"/>
              <a:t>.</a:t>
            </a:r>
          </a:p>
          <a:p>
            <a:r>
              <a:rPr lang="ru-RU" b="1" dirty="0">
                <a:solidFill>
                  <a:srgbClr val="7030A0"/>
                </a:solidFill>
              </a:rPr>
              <a:t>Импорт</a:t>
            </a:r>
            <a:r>
              <a:rPr lang="ru-RU" b="1" dirty="0"/>
              <a:t>- </a:t>
            </a:r>
            <a:r>
              <a:rPr lang="ru-RU" dirty="0" err="1"/>
              <a:t>шетел</a:t>
            </a:r>
            <a:r>
              <a:rPr lang="ru-RU" dirty="0"/>
              <a:t> </a:t>
            </a:r>
            <a:r>
              <a:rPr lang="ru-RU" dirty="0" err="1"/>
              <a:t>сатушыларынан</a:t>
            </a:r>
            <a:r>
              <a:rPr lang="ru-RU" dirty="0"/>
              <a:t> </a:t>
            </a:r>
            <a:r>
              <a:rPr lang="ru-RU" dirty="0" err="1"/>
              <a:t>сатып</a:t>
            </a:r>
            <a:r>
              <a:rPr lang="ru-RU" dirty="0"/>
              <a:t> </a:t>
            </a:r>
            <a:r>
              <a:rPr lang="ru-RU" dirty="0" err="1"/>
              <a:t>алынатын</a:t>
            </a:r>
            <a:r>
              <a:rPr lang="ru-RU" b="1" dirty="0"/>
              <a:t>, </a:t>
            </a:r>
            <a:r>
              <a:rPr lang="ru-RU" dirty="0" err="1"/>
              <a:t>сөйтіп</a:t>
            </a:r>
            <a:r>
              <a:rPr lang="ru-RU" dirty="0"/>
              <a:t>,  </a:t>
            </a:r>
            <a:r>
              <a:rPr lang="ru-RU" dirty="0" err="1"/>
              <a:t>елдің</a:t>
            </a:r>
            <a:r>
              <a:rPr lang="ru-RU" dirty="0"/>
              <a:t> </a:t>
            </a:r>
            <a:r>
              <a:rPr lang="ru-RU" dirty="0" err="1"/>
              <a:t>кеден</a:t>
            </a:r>
            <a:r>
              <a:rPr lang="ru-RU" dirty="0"/>
              <a:t> </a:t>
            </a:r>
            <a:r>
              <a:rPr lang="ru-RU" dirty="0" err="1"/>
              <a:t>аумағына</a:t>
            </a:r>
            <a:r>
              <a:rPr lang="ru-RU" dirty="0"/>
              <a:t> </a:t>
            </a:r>
            <a:r>
              <a:rPr lang="ru-RU" dirty="0" err="1"/>
              <a:t>сатып</a:t>
            </a:r>
            <a:r>
              <a:rPr lang="ru-RU" dirty="0"/>
              <a:t> </a:t>
            </a:r>
            <a:r>
              <a:rPr lang="ru-RU" dirty="0" err="1"/>
              <a:t>алушылардың</a:t>
            </a:r>
            <a:r>
              <a:rPr lang="ru-RU" b="1" dirty="0"/>
              <a:t>  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келетін</a:t>
            </a:r>
            <a:r>
              <a:rPr lang="ru-RU" dirty="0"/>
              <a:t> </a:t>
            </a:r>
            <a:r>
              <a:rPr lang="ru-RU" dirty="0" err="1"/>
              <a:t>тауарлары</a:t>
            </a:r>
            <a:r>
              <a:rPr lang="ru-RU" dirty="0"/>
              <a:t>.</a:t>
            </a:r>
          </a:p>
          <a:p>
            <a:r>
              <a:rPr lang="ru-RU" b="1" dirty="0">
                <a:solidFill>
                  <a:srgbClr val="7030A0"/>
                </a:solidFill>
              </a:rPr>
              <a:t>Реэкспорт</a:t>
            </a:r>
            <a:r>
              <a:rPr lang="ru-RU" dirty="0">
                <a:solidFill>
                  <a:srgbClr val="7030A0"/>
                </a:solidFill>
              </a:rPr>
              <a:t>-</a:t>
            </a:r>
            <a:r>
              <a:rPr lang="ru-RU" dirty="0"/>
              <a:t> </a:t>
            </a:r>
            <a:r>
              <a:rPr lang="ru-RU" dirty="0" err="1"/>
              <a:t>шетел</a:t>
            </a:r>
            <a:r>
              <a:rPr lang="ru-RU" dirty="0"/>
              <a:t> </a:t>
            </a:r>
            <a:r>
              <a:rPr lang="ru-RU" dirty="0" err="1"/>
              <a:t>сатушыларынан</a:t>
            </a:r>
            <a:r>
              <a:rPr lang="ru-RU" dirty="0"/>
              <a:t> </a:t>
            </a:r>
            <a:r>
              <a:rPr lang="ru-RU" dirty="0" err="1"/>
              <a:t>сатып</a:t>
            </a:r>
            <a:r>
              <a:rPr lang="ru-RU" dirty="0"/>
              <a:t> </a:t>
            </a:r>
            <a:r>
              <a:rPr lang="ru-RU" dirty="0" err="1"/>
              <a:t>алынатын</a:t>
            </a:r>
            <a:r>
              <a:rPr lang="ru-RU" dirty="0"/>
              <a:t>  </a:t>
            </a:r>
            <a:r>
              <a:rPr lang="ru-RU" dirty="0" err="1"/>
              <a:t>тауарлар</a:t>
            </a:r>
            <a:r>
              <a:rPr lang="ru-RU" dirty="0"/>
              <a:t>, </a:t>
            </a:r>
            <a:r>
              <a:rPr lang="ru-RU" dirty="0" err="1"/>
              <a:t>елдің</a:t>
            </a:r>
            <a:r>
              <a:rPr lang="ru-RU" dirty="0"/>
              <a:t> </a:t>
            </a:r>
            <a:r>
              <a:rPr lang="ru-RU" dirty="0" err="1"/>
              <a:t>аумағына</a:t>
            </a:r>
            <a:r>
              <a:rPr lang="ru-RU" dirty="0"/>
              <a:t> </a:t>
            </a:r>
            <a:r>
              <a:rPr lang="ru-RU" dirty="0" err="1"/>
              <a:t>олады</a:t>
            </a:r>
            <a:r>
              <a:rPr lang="ru-RU" dirty="0"/>
              <a:t> </a:t>
            </a:r>
            <a:r>
              <a:rPr lang="ru-RU" dirty="0" err="1"/>
              <a:t>әкелу</a:t>
            </a:r>
            <a:r>
              <a:rPr lang="ru-RU" dirty="0"/>
              <a:t>,  осы </a:t>
            </a:r>
            <a:r>
              <a:rPr lang="ru-RU" dirty="0" err="1"/>
              <a:t>тауарларды</a:t>
            </a:r>
            <a:r>
              <a:rPr lang="ru-RU" dirty="0"/>
              <a:t>  </a:t>
            </a:r>
            <a:r>
              <a:rPr lang="ru-RU" dirty="0" err="1"/>
              <a:t>өзінің</a:t>
            </a:r>
            <a:r>
              <a:rPr lang="ru-RU" dirty="0"/>
              <a:t>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  </a:t>
            </a:r>
            <a:r>
              <a:rPr lang="ru-RU" dirty="0" err="1"/>
              <a:t>шетелдің</a:t>
            </a:r>
            <a:r>
              <a:rPr lang="ru-RU" dirty="0"/>
              <a:t> </a:t>
            </a:r>
            <a:r>
              <a:rPr lang="ru-RU" dirty="0" err="1"/>
              <a:t>сатып</a:t>
            </a:r>
            <a:r>
              <a:rPr lang="ru-RU" dirty="0"/>
              <a:t> </a:t>
            </a:r>
            <a:r>
              <a:rPr lang="ru-RU" dirty="0" err="1"/>
              <a:t>алушыларына</a:t>
            </a:r>
            <a:r>
              <a:rPr lang="ru-RU" dirty="0"/>
              <a:t> 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сату</a:t>
            </a:r>
            <a:r>
              <a:rPr lang="ru-RU" dirty="0"/>
              <a:t>.</a:t>
            </a:r>
          </a:p>
          <a:p>
            <a:r>
              <a:rPr lang="ru-RU" b="1" dirty="0" err="1">
                <a:solidFill>
                  <a:srgbClr val="7030A0"/>
                </a:solidFill>
              </a:rPr>
              <a:t>Ыңғайласпа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сауда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ыңғайласпа</a:t>
            </a:r>
            <a:r>
              <a:rPr lang="ru-RU" dirty="0"/>
              <a:t> </a:t>
            </a:r>
            <a:r>
              <a:rPr lang="ru-RU" dirty="0" err="1"/>
              <a:t>мәміле</a:t>
            </a:r>
            <a:r>
              <a:rPr lang="ru-RU" dirty="0"/>
              <a:t>)-  </a:t>
            </a:r>
            <a:r>
              <a:rPr lang="ru-RU" dirty="0" err="1"/>
              <a:t>экспортты</a:t>
            </a:r>
            <a:r>
              <a:rPr lang="ru-RU" dirty="0"/>
              <a:t>, </a:t>
            </a:r>
            <a:r>
              <a:rPr lang="ru-RU" dirty="0" err="1"/>
              <a:t>импортты</a:t>
            </a:r>
            <a:r>
              <a:rPr lang="ru-RU" dirty="0"/>
              <a:t>  </a:t>
            </a:r>
            <a:r>
              <a:rPr lang="ru-RU" dirty="0" err="1"/>
              <a:t>операцияларды</a:t>
            </a:r>
            <a:r>
              <a:rPr lang="ru-RU" dirty="0"/>
              <a:t>  </a:t>
            </a:r>
            <a:r>
              <a:rPr lang="ru-RU" dirty="0" err="1"/>
              <a:t>ұйымдық</a:t>
            </a:r>
            <a:r>
              <a:rPr lang="ru-RU" dirty="0"/>
              <a:t> </a:t>
            </a:r>
            <a:r>
              <a:rPr lang="ru-RU" dirty="0" err="1"/>
              <a:t>ұштастыру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   </a:t>
            </a:r>
            <a:r>
              <a:rPr lang="ru-RU" dirty="0" err="1"/>
              <a:t>Экспортшы</a:t>
            </a:r>
            <a:r>
              <a:rPr lang="ru-RU" dirty="0"/>
              <a:t> </a:t>
            </a:r>
            <a:r>
              <a:rPr lang="ru-RU" dirty="0" err="1"/>
              <a:t>өзінің</a:t>
            </a:r>
            <a:r>
              <a:rPr lang="ru-RU" dirty="0"/>
              <a:t>  </a:t>
            </a:r>
            <a:r>
              <a:rPr lang="ru-RU" dirty="0" err="1"/>
              <a:t>тауар</a:t>
            </a:r>
            <a:r>
              <a:rPr lang="ru-RU" dirty="0"/>
              <a:t> </a:t>
            </a:r>
            <a:r>
              <a:rPr lang="ru-RU" dirty="0" err="1"/>
              <a:t>құнының</a:t>
            </a:r>
            <a:r>
              <a:rPr lang="ru-RU" dirty="0"/>
              <a:t> </a:t>
            </a:r>
            <a:r>
              <a:rPr lang="ru-RU" dirty="0" err="1"/>
              <a:t>барлығын</a:t>
            </a:r>
            <a:r>
              <a:rPr lang="ru-RU" dirty="0"/>
              <a:t> 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сатып</a:t>
            </a:r>
            <a:r>
              <a:rPr lang="ru-RU" dirty="0"/>
              <a:t> </a:t>
            </a:r>
            <a:r>
              <a:rPr lang="ru-RU" dirty="0" err="1"/>
              <a:t>алушының</a:t>
            </a:r>
            <a:r>
              <a:rPr lang="ru-RU" dirty="0"/>
              <a:t>  </a:t>
            </a:r>
            <a:r>
              <a:rPr lang="ru-RU" dirty="0" err="1"/>
              <a:t>ыңғайласпа</a:t>
            </a:r>
            <a:r>
              <a:rPr lang="ru-RU" dirty="0"/>
              <a:t> </a:t>
            </a:r>
            <a:r>
              <a:rPr lang="ru-RU" dirty="0" err="1"/>
              <a:t>тауар</a:t>
            </a:r>
            <a:r>
              <a:rPr lang="ru-RU" dirty="0"/>
              <a:t> </a:t>
            </a:r>
            <a:r>
              <a:rPr lang="ru-RU" dirty="0" err="1"/>
              <a:t>құнының</a:t>
            </a:r>
            <a:r>
              <a:rPr lang="ru-RU" dirty="0"/>
              <a:t> 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бөлігінің</a:t>
            </a:r>
            <a:r>
              <a:rPr lang="ru-RU" dirty="0"/>
              <a:t>  </a:t>
            </a:r>
            <a:r>
              <a:rPr lang="ru-RU" dirty="0" err="1"/>
              <a:t>төлемін</a:t>
            </a:r>
            <a:r>
              <a:rPr lang="ru-RU" dirty="0"/>
              <a:t> </a:t>
            </a:r>
            <a:r>
              <a:rPr lang="ru-RU" dirty="0" err="1"/>
              <a:t>қабылдауға</a:t>
            </a:r>
            <a:r>
              <a:rPr lang="ru-RU" dirty="0"/>
              <a:t> </a:t>
            </a:r>
            <a:r>
              <a:rPr lang="ru-RU" dirty="0" err="1"/>
              <a:t>міндеттенеді</a:t>
            </a:r>
            <a:r>
              <a:rPr lang="ru-RU" dirty="0"/>
              <a:t>. </a:t>
            </a:r>
            <a:r>
              <a:rPr lang="ru-RU" dirty="0" err="1"/>
              <a:t>Бұған</a:t>
            </a:r>
            <a:r>
              <a:rPr lang="ru-RU" dirty="0"/>
              <a:t> </a:t>
            </a:r>
            <a:r>
              <a:rPr lang="ru-RU" dirty="0" err="1"/>
              <a:t>ыңғайласпа</a:t>
            </a:r>
            <a:r>
              <a:rPr lang="ru-RU" dirty="0"/>
              <a:t> </a:t>
            </a:r>
            <a:r>
              <a:rPr lang="ru-RU" dirty="0" err="1"/>
              <a:t>мәмілесі</a:t>
            </a:r>
            <a:r>
              <a:rPr lang="ru-RU" dirty="0"/>
              <a:t>  </a:t>
            </a:r>
            <a:r>
              <a:rPr lang="ru-RU" dirty="0" err="1"/>
              <a:t>тауар</a:t>
            </a:r>
            <a:r>
              <a:rPr lang="ru-RU" dirty="0"/>
              <a:t> </a:t>
            </a:r>
            <a:r>
              <a:rPr lang="ru-RU" dirty="0" err="1"/>
              <a:t>айырбасы</a:t>
            </a:r>
            <a:r>
              <a:rPr lang="ru-RU" dirty="0"/>
              <a:t> </a:t>
            </a:r>
            <a:r>
              <a:rPr lang="ru-RU" dirty="0" err="1"/>
              <a:t>негізінде</a:t>
            </a:r>
            <a:r>
              <a:rPr lang="ru-RU" dirty="0"/>
              <a:t>  </a:t>
            </a:r>
            <a:r>
              <a:rPr lang="ru-RU" dirty="0" err="1"/>
              <a:t>баспа</a:t>
            </a:r>
            <a:r>
              <a:rPr lang="ru-RU" dirty="0"/>
              <a:t>-бас </a:t>
            </a:r>
            <a:r>
              <a:rPr lang="ru-RU" dirty="0" err="1"/>
              <a:t>ынтымақтастық</a:t>
            </a:r>
            <a:r>
              <a:rPr lang="ru-RU" dirty="0"/>
              <a:t>  </a:t>
            </a:r>
            <a:r>
              <a:rPr lang="ru-RU" dirty="0" err="1"/>
              <a:t>мысал</a:t>
            </a:r>
            <a:r>
              <a:rPr lang="ru-RU" dirty="0"/>
              <a:t> бола </a:t>
            </a:r>
            <a:r>
              <a:rPr lang="ru-RU" dirty="0" err="1"/>
              <a:t>алады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498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1634" y="381000"/>
            <a:ext cx="8596668" cy="590550"/>
          </a:xfrm>
        </p:spPr>
        <p:txBody>
          <a:bodyPr>
            <a:normAutofit/>
          </a:bodyPr>
          <a:lstStyle/>
          <a:p>
            <a:r>
              <a:rPr lang="ru-RU" sz="2400" b="1" dirty="0"/>
              <a:t>Валюта </a:t>
            </a:r>
            <a:r>
              <a:rPr lang="ru-RU" sz="2400" b="1" dirty="0" err="1"/>
              <a:t>шоттарындағы</a:t>
            </a:r>
            <a:r>
              <a:rPr lang="ru-RU" sz="2400" b="1" dirty="0"/>
              <a:t>  </a:t>
            </a:r>
            <a:r>
              <a:rPr lang="ru-RU" sz="2400" b="1" dirty="0" err="1"/>
              <a:t>операцияларының</a:t>
            </a:r>
            <a:r>
              <a:rPr lang="ru-RU" sz="2400" b="1" dirty="0"/>
              <a:t> </a:t>
            </a:r>
            <a:r>
              <a:rPr lang="ru-RU" sz="2400" b="1" dirty="0" err="1"/>
              <a:t>есебі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123951"/>
            <a:ext cx="10237100" cy="547140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err="1"/>
              <a:t>Ұйымдардың</a:t>
            </a:r>
            <a:r>
              <a:rPr lang="ru-RU" dirty="0"/>
              <a:t> </a:t>
            </a:r>
            <a:r>
              <a:rPr lang="ru-RU" dirty="0" err="1"/>
              <a:t>шетелдік</a:t>
            </a:r>
            <a:r>
              <a:rPr lang="ru-RU" dirty="0"/>
              <a:t> </a:t>
            </a:r>
            <a:r>
              <a:rPr lang="ru-RU" dirty="0" err="1"/>
              <a:t>валютамен</a:t>
            </a:r>
            <a:r>
              <a:rPr lang="ru-RU" dirty="0"/>
              <a:t>  </a:t>
            </a:r>
            <a:r>
              <a:rPr lang="ru-RU" dirty="0" err="1"/>
              <a:t>жасаған</a:t>
            </a:r>
            <a:r>
              <a:rPr lang="ru-RU" dirty="0"/>
              <a:t> </a:t>
            </a:r>
            <a:r>
              <a:rPr lang="ru-RU" dirty="0" err="1"/>
              <a:t>операцияларын</a:t>
            </a:r>
            <a:r>
              <a:rPr lang="ru-RU" dirty="0"/>
              <a:t>  </a:t>
            </a:r>
            <a:r>
              <a:rPr lang="ru-RU" dirty="0" err="1"/>
              <a:t>жүргізу</a:t>
            </a:r>
            <a:r>
              <a:rPr lang="ru-RU" dirty="0"/>
              <a:t> </a:t>
            </a:r>
            <a:r>
              <a:rPr lang="ru-RU" dirty="0" err="1"/>
              <a:t>тәсілі</a:t>
            </a:r>
            <a:r>
              <a:rPr lang="ru-RU" dirty="0"/>
              <a:t>, ҚЕҰС 2 «</a:t>
            </a:r>
            <a:r>
              <a:rPr lang="ru-RU" dirty="0" err="1"/>
              <a:t>Шетелдік</a:t>
            </a:r>
            <a:r>
              <a:rPr lang="ru-RU" dirty="0"/>
              <a:t> </a:t>
            </a:r>
            <a:r>
              <a:rPr lang="ru-RU" dirty="0" err="1"/>
              <a:t>валютамен</a:t>
            </a:r>
            <a:r>
              <a:rPr lang="ru-RU" dirty="0"/>
              <a:t>  операция </a:t>
            </a:r>
            <a:r>
              <a:rPr lang="ru-RU" dirty="0" err="1"/>
              <a:t>жасау</a:t>
            </a:r>
            <a:r>
              <a:rPr lang="ru-RU" dirty="0"/>
              <a:t>» 30 </a:t>
            </a:r>
            <a:r>
              <a:rPr lang="ru-RU" dirty="0" err="1"/>
              <a:t>бөлімінде</a:t>
            </a:r>
            <a:r>
              <a:rPr lang="ru-RU" dirty="0"/>
              <a:t>  </a:t>
            </a:r>
            <a:r>
              <a:rPr lang="ru-RU" dirty="0" err="1"/>
              <a:t>және</a:t>
            </a:r>
            <a:r>
              <a:rPr lang="ru-RU" dirty="0"/>
              <a:t> ХҚЕС 21 «</a:t>
            </a:r>
            <a:r>
              <a:rPr lang="ru-RU" dirty="0" err="1"/>
              <a:t>валюталық</a:t>
            </a:r>
            <a:r>
              <a:rPr lang="ru-RU" dirty="0"/>
              <a:t> курс  </a:t>
            </a:r>
            <a:r>
              <a:rPr lang="ru-RU" dirty="0" err="1"/>
              <a:t>өзгерісінің</a:t>
            </a:r>
            <a:r>
              <a:rPr lang="ru-RU" dirty="0"/>
              <a:t> </a:t>
            </a:r>
            <a:r>
              <a:rPr lang="ru-RU" dirty="0" err="1"/>
              <a:t>әсері</a:t>
            </a:r>
            <a:r>
              <a:rPr lang="ru-RU" dirty="0"/>
              <a:t>» 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аталатын</a:t>
            </a:r>
            <a:r>
              <a:rPr lang="ru-RU" dirty="0"/>
              <a:t> </a:t>
            </a:r>
            <a:r>
              <a:rPr lang="ru-RU" dirty="0" err="1"/>
              <a:t>бөлімдерде</a:t>
            </a:r>
            <a:r>
              <a:rPr lang="ru-RU" dirty="0"/>
              <a:t> </a:t>
            </a:r>
            <a:r>
              <a:rPr lang="ru-RU" dirty="0" err="1"/>
              <a:t>қаралады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Валюталық</a:t>
            </a:r>
            <a:r>
              <a:rPr lang="ru-RU" dirty="0"/>
              <a:t> </a:t>
            </a:r>
            <a:r>
              <a:rPr lang="ru-RU" dirty="0" err="1"/>
              <a:t>операцияларды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, </a:t>
            </a:r>
            <a:r>
              <a:rPr lang="ru-RU" dirty="0" err="1"/>
              <a:t>аталған</a:t>
            </a:r>
            <a:r>
              <a:rPr lang="ru-RU" dirty="0"/>
              <a:t>  </a:t>
            </a:r>
            <a:r>
              <a:rPr lang="ru-RU" dirty="0" err="1"/>
              <a:t>стандарттарды</a:t>
            </a:r>
            <a:r>
              <a:rPr lang="ru-RU" dirty="0"/>
              <a:t>,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төменде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  </a:t>
            </a:r>
            <a:r>
              <a:rPr lang="ru-RU" dirty="0" err="1"/>
              <a:t>түсініктерді</a:t>
            </a:r>
            <a:r>
              <a:rPr lang="ru-RU" dirty="0"/>
              <a:t> </a:t>
            </a:r>
            <a:r>
              <a:rPr lang="ru-RU" dirty="0" err="1"/>
              <a:t>пайдаланады</a:t>
            </a:r>
            <a:r>
              <a:rPr lang="ru-RU" dirty="0"/>
              <a:t>:</a:t>
            </a:r>
          </a:p>
          <a:p>
            <a:pPr algn="just"/>
            <a:r>
              <a:rPr lang="ru-RU" b="1" dirty="0" err="1"/>
              <a:t>Қолданыстағы</a:t>
            </a:r>
            <a:r>
              <a:rPr lang="ru-RU" b="1" dirty="0"/>
              <a:t> валюта- </a:t>
            </a:r>
            <a:r>
              <a:rPr lang="ru-RU" dirty="0" err="1"/>
              <a:t>қаржлық</a:t>
            </a:r>
            <a:r>
              <a:rPr lang="ru-RU" dirty="0"/>
              <a:t> </a:t>
            </a:r>
            <a:r>
              <a:rPr lang="ru-RU" dirty="0" err="1"/>
              <a:t>есеп</a:t>
            </a:r>
            <a:r>
              <a:rPr lang="ru-RU" dirty="0"/>
              <a:t> </a:t>
            </a:r>
            <a:r>
              <a:rPr lang="ru-RU" dirty="0" err="1"/>
              <a:t>берілетін</a:t>
            </a:r>
            <a:r>
              <a:rPr lang="ru-RU" dirty="0"/>
              <a:t> валюта</a:t>
            </a:r>
            <a:r>
              <a:rPr lang="ru-RU" b="1" dirty="0"/>
              <a:t>;</a:t>
            </a:r>
            <a:endParaRPr lang="ru-RU" dirty="0"/>
          </a:p>
          <a:p>
            <a:pPr algn="just"/>
            <a:r>
              <a:rPr lang="ru-RU" b="1" dirty="0" err="1"/>
              <a:t>Шетелдік</a:t>
            </a:r>
            <a:r>
              <a:rPr lang="ru-RU" b="1" dirty="0"/>
              <a:t> валюта —  </a:t>
            </a:r>
            <a:r>
              <a:rPr lang="ru-RU" dirty="0" err="1"/>
              <a:t>кәсіпорын</a:t>
            </a:r>
            <a:r>
              <a:rPr lang="ru-RU" dirty="0"/>
              <a:t> </a:t>
            </a:r>
            <a:r>
              <a:rPr lang="ru-RU" dirty="0" err="1"/>
              <a:t>есеп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  </a:t>
            </a:r>
            <a:r>
              <a:rPr lang="ru-RU" dirty="0" err="1"/>
              <a:t>функционалдық</a:t>
            </a:r>
            <a:r>
              <a:rPr lang="ru-RU" dirty="0"/>
              <a:t> </a:t>
            </a:r>
            <a:r>
              <a:rPr lang="ru-RU" dirty="0" err="1"/>
              <a:t>валютадан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валюта;</a:t>
            </a:r>
          </a:p>
          <a:p>
            <a:pPr algn="just"/>
            <a:r>
              <a:rPr lang="ru-RU" b="1" dirty="0" err="1"/>
              <a:t>Валюталық</a:t>
            </a:r>
            <a:r>
              <a:rPr lang="ru-RU" b="1" dirty="0"/>
              <a:t> курс- </a:t>
            </a:r>
            <a:r>
              <a:rPr lang="ru-RU" dirty="0" err="1"/>
              <a:t>қаржы</a:t>
            </a:r>
            <a:r>
              <a:rPr lang="ru-RU" dirty="0"/>
              <a:t> </a:t>
            </a:r>
            <a:r>
              <a:rPr lang="ru-RU" dirty="0" err="1"/>
              <a:t>рыногында</a:t>
            </a:r>
            <a:r>
              <a:rPr lang="ru-RU" dirty="0"/>
              <a:t> </a:t>
            </a:r>
            <a:r>
              <a:rPr lang="ru-RU" dirty="0" err="1"/>
              <a:t>сұраныс</a:t>
            </a:r>
            <a:r>
              <a:rPr lang="ru-RU" dirty="0"/>
              <a:t> пен </a:t>
            </a:r>
            <a:r>
              <a:rPr lang="ru-RU" dirty="0" err="1"/>
              <a:t>ұсыныстың</a:t>
            </a:r>
            <a:r>
              <a:rPr lang="ru-RU" b="1" dirty="0"/>
              <a:t>   </a:t>
            </a:r>
            <a:r>
              <a:rPr lang="ru-RU" dirty="0" err="1"/>
              <a:t>нәтижесінде</a:t>
            </a:r>
            <a:r>
              <a:rPr lang="ru-RU" dirty="0"/>
              <a:t> </a:t>
            </a:r>
            <a:r>
              <a:rPr lang="ru-RU" dirty="0" err="1"/>
              <a:t>анықталған</a:t>
            </a:r>
            <a:r>
              <a:rPr lang="ru-RU" dirty="0"/>
              <a:t>,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валютаны</a:t>
            </a:r>
            <a:r>
              <a:rPr lang="ru-RU" dirty="0"/>
              <a:t> </a:t>
            </a:r>
            <a:r>
              <a:rPr lang="ru-RU" dirty="0" err="1"/>
              <a:t>екіншісіне</a:t>
            </a:r>
            <a:r>
              <a:rPr lang="ru-RU" dirty="0"/>
              <a:t>  </a:t>
            </a:r>
            <a:r>
              <a:rPr lang="ru-RU" dirty="0" err="1"/>
              <a:t>аудару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  </a:t>
            </a:r>
            <a:r>
              <a:rPr lang="ru-RU" dirty="0" err="1"/>
              <a:t>олардың</a:t>
            </a:r>
            <a:r>
              <a:rPr lang="ru-RU" dirty="0"/>
              <a:t> ара – </a:t>
            </a:r>
            <a:r>
              <a:rPr lang="ru-RU" dirty="0" err="1"/>
              <a:t>қатынасы</a:t>
            </a:r>
            <a:r>
              <a:rPr lang="ru-RU" dirty="0"/>
              <a:t>;</a:t>
            </a:r>
          </a:p>
          <a:p>
            <a:pPr algn="just"/>
            <a:r>
              <a:rPr lang="ru-RU" b="1" dirty="0"/>
              <a:t>Курс </a:t>
            </a:r>
            <a:r>
              <a:rPr lang="ru-RU" b="1" dirty="0" err="1"/>
              <a:t>айырмасы</a:t>
            </a:r>
            <a:r>
              <a:rPr lang="ru-RU" b="1" dirty="0"/>
              <a:t>-  </a:t>
            </a:r>
            <a:r>
              <a:rPr lang="ru-RU" dirty="0" err="1"/>
              <a:t>бухгалтерлік</a:t>
            </a:r>
            <a:r>
              <a:rPr lang="ru-RU" dirty="0"/>
              <a:t> </a:t>
            </a:r>
            <a:r>
              <a:rPr lang="ru-RU" dirty="0" err="1"/>
              <a:t>есеп</a:t>
            </a:r>
            <a:r>
              <a:rPr lang="ru-RU" dirty="0"/>
              <a:t> пен </a:t>
            </a:r>
            <a:r>
              <a:rPr lang="ru-RU" dirty="0" err="1"/>
              <a:t>қаржылық</a:t>
            </a:r>
            <a:r>
              <a:rPr lang="ru-RU" dirty="0"/>
              <a:t> </a:t>
            </a:r>
            <a:r>
              <a:rPr lang="ru-RU" dirty="0" err="1"/>
              <a:t>есеп</a:t>
            </a:r>
            <a:r>
              <a:rPr lang="ru-RU" dirty="0"/>
              <a:t>  </a:t>
            </a:r>
            <a:r>
              <a:rPr lang="ru-RU" dirty="0" err="1"/>
              <a:t>барысында</a:t>
            </a:r>
            <a:r>
              <a:rPr lang="ru-RU" dirty="0"/>
              <a:t>, </a:t>
            </a:r>
            <a:r>
              <a:rPr lang="ru-RU" dirty="0" err="1"/>
              <a:t>шетелдік</a:t>
            </a:r>
            <a:r>
              <a:rPr lang="ru-RU" dirty="0"/>
              <a:t> </a:t>
            </a:r>
            <a:r>
              <a:rPr lang="ru-RU" dirty="0" err="1"/>
              <a:t>валютаның</a:t>
            </a:r>
            <a:r>
              <a:rPr lang="ru-RU" dirty="0"/>
              <a:t>  курсы </a:t>
            </a:r>
            <a:r>
              <a:rPr lang="ru-RU" dirty="0" err="1"/>
              <a:t>өзгерген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ru-RU" dirty="0" err="1"/>
              <a:t>айырмашылық</a:t>
            </a:r>
            <a:r>
              <a:rPr lang="ru-RU" dirty="0"/>
              <a:t>;</a:t>
            </a:r>
          </a:p>
          <a:p>
            <a:pPr algn="just"/>
            <a:r>
              <a:rPr lang="ru-RU" b="1" dirty="0" err="1"/>
              <a:t>Соңғы</a:t>
            </a:r>
            <a:r>
              <a:rPr lang="ru-RU" b="1" dirty="0"/>
              <a:t> </a:t>
            </a:r>
            <a:r>
              <a:rPr lang="ru-RU" b="1" dirty="0" err="1"/>
              <a:t>немесе</a:t>
            </a:r>
            <a:r>
              <a:rPr lang="ru-RU" b="1" dirty="0"/>
              <a:t> </a:t>
            </a:r>
            <a:r>
              <a:rPr lang="ru-RU" b="1" dirty="0" err="1"/>
              <a:t>жобалау</a:t>
            </a:r>
            <a:r>
              <a:rPr lang="ru-RU" b="1" dirty="0"/>
              <a:t> </a:t>
            </a:r>
            <a:r>
              <a:rPr lang="ru-RU" b="1" dirty="0" err="1"/>
              <a:t>кезіндегі</a:t>
            </a:r>
            <a:r>
              <a:rPr lang="ru-RU" b="1" dirty="0"/>
              <a:t> курс-  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есепті</a:t>
            </a:r>
            <a:r>
              <a:rPr lang="ru-RU" dirty="0"/>
              <a:t> </a:t>
            </a:r>
            <a:r>
              <a:rPr lang="ru-RU" dirty="0" err="1"/>
              <a:t>кезеңдегі</a:t>
            </a:r>
            <a:r>
              <a:rPr lang="ru-RU" b="1" dirty="0"/>
              <a:t>   </a:t>
            </a:r>
            <a:r>
              <a:rPr lang="ru-RU" dirty="0" err="1"/>
              <a:t>қолданыстағы</a:t>
            </a:r>
            <a:r>
              <a:rPr lang="ru-RU" dirty="0"/>
              <a:t> </a:t>
            </a:r>
            <a:r>
              <a:rPr lang="ru-RU" dirty="0" err="1"/>
              <a:t>валютаның</a:t>
            </a:r>
            <a:r>
              <a:rPr lang="ru-RU" dirty="0"/>
              <a:t>, </a:t>
            </a:r>
            <a:r>
              <a:rPr lang="ru-RU" dirty="0" err="1"/>
              <a:t>шетелдік</a:t>
            </a:r>
            <a:r>
              <a:rPr lang="ru-RU" dirty="0"/>
              <a:t> </a:t>
            </a:r>
            <a:r>
              <a:rPr lang="ru-RU" dirty="0" err="1"/>
              <a:t>ваютаға</a:t>
            </a:r>
            <a:r>
              <a:rPr lang="ru-RU" dirty="0"/>
              <a:t>  </a:t>
            </a:r>
            <a:r>
              <a:rPr lang="ru-RU" dirty="0" err="1"/>
              <a:t>шаққандағы</a:t>
            </a:r>
            <a:r>
              <a:rPr lang="ru-RU" dirty="0"/>
              <a:t> курсы.</a:t>
            </a:r>
          </a:p>
          <a:p>
            <a:pPr algn="just"/>
            <a:r>
              <a:rPr lang="ru-RU" dirty="0" err="1"/>
              <a:t>Заңды</a:t>
            </a:r>
            <a:r>
              <a:rPr lang="ru-RU" dirty="0"/>
              <a:t> </a:t>
            </a:r>
            <a:r>
              <a:rPr lang="ru-RU" dirty="0" err="1"/>
              <a:t>тұлғалар</a:t>
            </a:r>
            <a:r>
              <a:rPr lang="ru-RU" dirty="0"/>
              <a:t>   </a:t>
            </a:r>
            <a:r>
              <a:rPr lang="ru-RU" dirty="0" err="1"/>
              <a:t>шетелдік</a:t>
            </a:r>
            <a:r>
              <a:rPr lang="ru-RU" dirty="0"/>
              <a:t> </a:t>
            </a:r>
            <a:r>
              <a:rPr lang="ru-RU" dirty="0" err="1"/>
              <a:t>валютамен</a:t>
            </a:r>
            <a:r>
              <a:rPr lang="ru-RU" dirty="0"/>
              <a:t> </a:t>
            </a:r>
            <a:r>
              <a:rPr lang="ru-RU" dirty="0" err="1"/>
              <a:t>атқаратын</a:t>
            </a:r>
            <a:r>
              <a:rPr lang="ru-RU" dirty="0"/>
              <a:t>  </a:t>
            </a:r>
            <a:r>
              <a:rPr lang="ru-RU" dirty="0" err="1"/>
              <a:t>қаржылық</a:t>
            </a:r>
            <a:r>
              <a:rPr lang="ru-RU" dirty="0"/>
              <a:t>- </a:t>
            </a:r>
            <a:r>
              <a:rPr lang="ru-RU" dirty="0" err="1"/>
              <a:t>шаруашылық</a:t>
            </a:r>
            <a:r>
              <a:rPr lang="ru-RU" dirty="0"/>
              <a:t>  </a:t>
            </a:r>
            <a:r>
              <a:rPr lang="ru-RU" dirty="0" err="1"/>
              <a:t>операцияларының</a:t>
            </a:r>
            <a:r>
              <a:rPr lang="ru-RU" dirty="0"/>
              <a:t> </a:t>
            </a:r>
            <a:r>
              <a:rPr lang="ru-RU" dirty="0" err="1"/>
              <a:t>бухгалтерлік</a:t>
            </a:r>
            <a:r>
              <a:rPr lang="ru-RU" dirty="0"/>
              <a:t> </a:t>
            </a:r>
            <a:r>
              <a:rPr lang="ru-RU" dirty="0" err="1"/>
              <a:t>есебін</a:t>
            </a:r>
            <a:r>
              <a:rPr lang="ru-RU" dirty="0"/>
              <a:t>, ҚР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/>
              <a:t>валютасы</a:t>
            </a:r>
            <a:r>
              <a:rPr lang="ru-RU" dirty="0"/>
              <a:t> </a:t>
            </a:r>
            <a:r>
              <a:rPr lang="ru-RU" dirty="0" err="1"/>
              <a:t>теңгемен</a:t>
            </a:r>
            <a:r>
              <a:rPr lang="ru-RU" dirty="0"/>
              <a:t> </a:t>
            </a:r>
            <a:r>
              <a:rPr lang="ru-RU" dirty="0" err="1"/>
              <a:t>жүргізеді</a:t>
            </a:r>
            <a:r>
              <a:rPr lang="ru-RU" dirty="0"/>
              <a:t>. </a:t>
            </a:r>
            <a:r>
              <a:rPr lang="ru-RU" dirty="0" err="1"/>
              <a:t>Осыған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, </a:t>
            </a:r>
            <a:r>
              <a:rPr lang="ru-RU" dirty="0" err="1"/>
              <a:t>шетелдік</a:t>
            </a:r>
            <a:r>
              <a:rPr lang="ru-RU" dirty="0"/>
              <a:t> </a:t>
            </a:r>
            <a:r>
              <a:rPr lang="ru-RU" dirty="0" err="1"/>
              <a:t>валютамен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  </a:t>
            </a:r>
            <a:r>
              <a:rPr lang="ru-RU" dirty="0" err="1"/>
              <a:t>операцияның</a:t>
            </a:r>
            <a:r>
              <a:rPr lang="ru-RU" dirty="0"/>
              <a:t> </a:t>
            </a:r>
            <a:r>
              <a:rPr lang="ru-RU" dirty="0" err="1"/>
              <a:t>бухгалтерлік</a:t>
            </a:r>
            <a:r>
              <a:rPr lang="ru-RU" dirty="0"/>
              <a:t> </a:t>
            </a:r>
            <a:r>
              <a:rPr lang="ru-RU" dirty="0" err="1"/>
              <a:t>есебі</a:t>
            </a:r>
            <a:r>
              <a:rPr lang="ru-RU" dirty="0"/>
              <a:t>, </a:t>
            </a:r>
            <a:r>
              <a:rPr lang="ru-RU" dirty="0" err="1"/>
              <a:t>шетелдік</a:t>
            </a:r>
            <a:r>
              <a:rPr lang="ru-RU" dirty="0"/>
              <a:t> </a:t>
            </a:r>
            <a:r>
              <a:rPr lang="ru-RU" dirty="0" err="1"/>
              <a:t>валютамен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  </a:t>
            </a:r>
            <a:r>
              <a:rPr lang="ru-RU" dirty="0" err="1"/>
              <a:t>нарықтық</a:t>
            </a:r>
            <a:r>
              <a:rPr lang="ru-RU" dirty="0"/>
              <a:t> курс </a:t>
            </a:r>
            <a:r>
              <a:rPr lang="ru-RU" dirty="0" err="1"/>
              <a:t>бойынша</a:t>
            </a:r>
            <a:r>
              <a:rPr lang="ru-RU" dirty="0"/>
              <a:t>  </a:t>
            </a:r>
            <a:r>
              <a:rPr lang="ru-RU" dirty="0" err="1"/>
              <a:t>теңгемен</a:t>
            </a:r>
            <a:r>
              <a:rPr lang="ru-RU" dirty="0"/>
              <a:t>  </a:t>
            </a:r>
            <a:r>
              <a:rPr lang="ru-RU" dirty="0" err="1"/>
              <a:t>жүргізіледі</a:t>
            </a:r>
            <a:r>
              <a:rPr lang="ru-RU" dirty="0"/>
              <a:t>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5336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642027"/>
            <a:ext cx="10207917" cy="5399336"/>
          </a:xfrm>
        </p:spPr>
        <p:txBody>
          <a:bodyPr>
            <a:normAutofit/>
          </a:bodyPr>
          <a:lstStyle/>
          <a:p>
            <a:pPr algn="just"/>
            <a:r>
              <a:rPr lang="ru-RU" sz="2400" dirty="0" err="1"/>
              <a:t>Бухгалтерлік</a:t>
            </a:r>
            <a:r>
              <a:rPr lang="ru-RU" sz="2400" dirty="0"/>
              <a:t> </a:t>
            </a:r>
            <a:r>
              <a:rPr lang="ru-RU" sz="2400" dirty="0" err="1"/>
              <a:t>есептің</a:t>
            </a:r>
            <a:r>
              <a:rPr lang="ru-RU" sz="2400" dirty="0"/>
              <a:t>  Бас </a:t>
            </a:r>
            <a:r>
              <a:rPr lang="ru-RU" sz="2400" dirty="0" err="1"/>
              <a:t>шоттар</a:t>
            </a:r>
            <a:r>
              <a:rPr lang="ru-RU" sz="2400" dirty="0"/>
              <a:t>  </a:t>
            </a:r>
            <a:r>
              <a:rPr lang="ru-RU" sz="2400" dirty="0" err="1"/>
              <a:t>жоспарында</a:t>
            </a:r>
            <a:r>
              <a:rPr lang="ru-RU" sz="2400" dirty="0"/>
              <a:t> </a:t>
            </a:r>
            <a:r>
              <a:rPr lang="ru-RU" sz="2400" dirty="0" err="1"/>
              <a:t>шетелдік</a:t>
            </a:r>
            <a:r>
              <a:rPr lang="ru-RU" sz="2400" dirty="0"/>
              <a:t>  </a:t>
            </a:r>
            <a:r>
              <a:rPr lang="ru-RU" sz="2400" dirty="0" err="1"/>
              <a:t>валютадағы</a:t>
            </a:r>
            <a:r>
              <a:rPr lang="ru-RU" sz="2400" dirty="0"/>
              <a:t>  </a:t>
            </a:r>
            <a:r>
              <a:rPr lang="ru-RU" sz="2400" dirty="0" err="1"/>
              <a:t>ақша</a:t>
            </a:r>
            <a:r>
              <a:rPr lang="ru-RU" sz="2400" dirty="0"/>
              <a:t> </a:t>
            </a:r>
            <a:r>
              <a:rPr lang="ru-RU" sz="2400" dirty="0" err="1"/>
              <a:t>қаражаттарын</a:t>
            </a:r>
            <a:r>
              <a:rPr lang="ru-RU" sz="2400" dirty="0"/>
              <a:t> </a:t>
            </a:r>
            <a:r>
              <a:rPr lang="ru-RU" sz="2400" dirty="0" err="1"/>
              <a:t>есептеу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мынадай</a:t>
            </a:r>
            <a:r>
              <a:rPr lang="ru-RU" sz="2400" dirty="0"/>
              <a:t> </a:t>
            </a:r>
            <a:r>
              <a:rPr lang="ru-RU" sz="2400" dirty="0" err="1"/>
              <a:t>арнайы</a:t>
            </a:r>
            <a:r>
              <a:rPr lang="ru-RU" sz="2400" dirty="0"/>
              <a:t> </a:t>
            </a:r>
            <a:r>
              <a:rPr lang="ru-RU" sz="2400" dirty="0" err="1"/>
              <a:t>синтетикалық</a:t>
            </a:r>
            <a:r>
              <a:rPr lang="ru-RU" sz="2400" dirty="0"/>
              <a:t> </a:t>
            </a:r>
            <a:r>
              <a:rPr lang="ru-RU" sz="2400" dirty="0" err="1"/>
              <a:t>шоттар</a:t>
            </a:r>
            <a:r>
              <a:rPr lang="ru-RU" sz="2400" dirty="0"/>
              <a:t> </a:t>
            </a:r>
            <a:r>
              <a:rPr lang="ru-RU" sz="2400" dirty="0" err="1"/>
              <a:t>қарастырылған</a:t>
            </a:r>
            <a:r>
              <a:rPr lang="ru-RU" sz="2400" dirty="0"/>
              <a:t> : </a:t>
            </a:r>
            <a:r>
              <a:rPr lang="ru-RU" sz="2400" dirty="0" smtClean="0"/>
              <a:t>1030,1050,1020</a:t>
            </a:r>
            <a:r>
              <a:rPr lang="ru-RU" sz="2400" dirty="0"/>
              <a:t>. Ал  </a:t>
            </a:r>
            <a:r>
              <a:rPr lang="ru-RU" sz="2400" dirty="0" err="1"/>
              <a:t>басқа</a:t>
            </a:r>
            <a:r>
              <a:rPr lang="ru-RU" sz="2400" dirty="0"/>
              <a:t> </a:t>
            </a:r>
            <a:r>
              <a:rPr lang="ru-RU" sz="2400" dirty="0" err="1"/>
              <a:t>активтері</a:t>
            </a:r>
            <a:r>
              <a:rPr lang="ru-RU" sz="2400" dirty="0"/>
              <a:t> мен </a:t>
            </a:r>
            <a:r>
              <a:rPr lang="ru-RU" sz="2400" dirty="0" err="1"/>
              <a:t>міндеттемелерін</a:t>
            </a:r>
            <a:r>
              <a:rPr lang="ru-RU" sz="2400" dirty="0"/>
              <a:t> </a:t>
            </a:r>
            <a:r>
              <a:rPr lang="ru-RU" sz="2400" dirty="0" err="1"/>
              <a:t>есептеу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мына</a:t>
            </a:r>
            <a:r>
              <a:rPr lang="ru-RU" sz="2400" dirty="0"/>
              <a:t> </a:t>
            </a:r>
            <a:r>
              <a:rPr lang="ru-RU" sz="2400" dirty="0" err="1"/>
              <a:t>шоттарға</a:t>
            </a:r>
            <a:r>
              <a:rPr lang="ru-RU" sz="2400" dirty="0"/>
              <a:t> </a:t>
            </a:r>
            <a:r>
              <a:rPr lang="ru-RU" sz="2400" dirty="0" err="1"/>
              <a:t>субшоттар</a:t>
            </a:r>
            <a:r>
              <a:rPr lang="ru-RU" sz="2400" dirty="0"/>
              <a:t> </a:t>
            </a:r>
            <a:r>
              <a:rPr lang="ru-RU" sz="2400" dirty="0" err="1"/>
              <a:t>ашылады</a:t>
            </a:r>
            <a:r>
              <a:rPr lang="ru-RU" sz="2400" dirty="0"/>
              <a:t>: 2110, 2150, 5020, 3110, 4170  </a:t>
            </a:r>
            <a:r>
              <a:rPr lang="ru-RU" sz="2400" dirty="0" err="1"/>
              <a:t>т.б</a:t>
            </a:r>
            <a:r>
              <a:rPr lang="ru-RU" sz="2400" dirty="0"/>
              <a:t>., </a:t>
            </a:r>
            <a:r>
              <a:rPr lang="ru-RU" sz="2400" dirty="0" err="1"/>
              <a:t>демек</a:t>
            </a:r>
            <a:r>
              <a:rPr lang="ru-RU" sz="2400" dirty="0"/>
              <a:t>, </a:t>
            </a:r>
            <a:r>
              <a:rPr lang="ru-RU" sz="2400" dirty="0" err="1"/>
              <a:t>шетел</a:t>
            </a:r>
            <a:r>
              <a:rPr lang="ru-RU" sz="2400" dirty="0"/>
              <a:t> </a:t>
            </a:r>
            <a:r>
              <a:rPr lang="ru-RU" sz="2400" dirty="0" err="1"/>
              <a:t>валютасында</a:t>
            </a:r>
            <a:r>
              <a:rPr lang="ru-RU" sz="2400" dirty="0"/>
              <a:t> </a:t>
            </a:r>
            <a:r>
              <a:rPr lang="ru-RU" sz="2400" dirty="0" err="1"/>
              <a:t>жасалған</a:t>
            </a:r>
            <a:r>
              <a:rPr lang="ru-RU" sz="2400" dirty="0"/>
              <a:t> </a:t>
            </a:r>
            <a:r>
              <a:rPr lang="ru-RU" sz="2400" dirty="0" err="1"/>
              <a:t>операцияларын</a:t>
            </a:r>
            <a:r>
              <a:rPr lang="ru-RU" sz="2400" dirty="0"/>
              <a:t> </a:t>
            </a:r>
            <a:r>
              <a:rPr lang="ru-RU" sz="2400" dirty="0" err="1"/>
              <a:t>бөліп</a:t>
            </a:r>
            <a:r>
              <a:rPr lang="ru-RU" sz="2400" dirty="0"/>
              <a:t> </a:t>
            </a:r>
            <a:r>
              <a:rPr lang="ru-RU" sz="2400" dirty="0" err="1"/>
              <a:t>көрсету</a:t>
            </a:r>
            <a:r>
              <a:rPr lang="ru-RU" sz="2400" dirty="0"/>
              <a:t> </a:t>
            </a:r>
            <a:r>
              <a:rPr lang="ru-RU" sz="2400" dirty="0" err="1"/>
              <a:t>мүмкіндігі</a:t>
            </a:r>
            <a:r>
              <a:rPr lang="ru-RU" sz="2400" dirty="0"/>
              <a:t> </a:t>
            </a:r>
            <a:r>
              <a:rPr lang="ru-RU" sz="2400" dirty="0" err="1"/>
              <a:t>зор</a:t>
            </a:r>
            <a:r>
              <a:rPr lang="ru-RU" sz="2400" dirty="0"/>
              <a:t>. </a:t>
            </a:r>
            <a:r>
              <a:rPr lang="ru-RU" sz="2400" dirty="0" err="1"/>
              <a:t>Бірақ</a:t>
            </a:r>
            <a:r>
              <a:rPr lang="ru-RU" sz="2400" dirty="0"/>
              <a:t> </a:t>
            </a:r>
            <a:r>
              <a:rPr lang="ru-RU" sz="2400" dirty="0" err="1"/>
              <a:t>ол</a:t>
            </a:r>
            <a:r>
              <a:rPr lang="ru-RU" sz="2400" dirty="0"/>
              <a:t> </a:t>
            </a:r>
            <a:r>
              <a:rPr lang="ru-RU" sz="2400" dirty="0" err="1"/>
              <a:t>операциялар</a:t>
            </a:r>
            <a:r>
              <a:rPr lang="ru-RU" sz="2400" dirty="0"/>
              <a:t> </a:t>
            </a:r>
            <a:r>
              <a:rPr lang="ru-RU" sz="2400" dirty="0" err="1"/>
              <a:t>бухгалтерлік</a:t>
            </a:r>
            <a:r>
              <a:rPr lang="ru-RU" sz="2400" dirty="0"/>
              <a:t> </a:t>
            </a:r>
            <a:r>
              <a:rPr lang="ru-RU" sz="2400" dirty="0" err="1"/>
              <a:t>есеп</a:t>
            </a:r>
            <a:r>
              <a:rPr lang="ru-RU" sz="2400" dirty="0"/>
              <a:t> </a:t>
            </a:r>
            <a:r>
              <a:rPr lang="ru-RU" sz="2400" dirty="0" err="1"/>
              <a:t>жазбасында</a:t>
            </a:r>
            <a:r>
              <a:rPr lang="ru-RU" sz="2400" dirty="0"/>
              <a:t> тек </a:t>
            </a:r>
            <a:r>
              <a:rPr lang="ru-RU" sz="2400" dirty="0" err="1"/>
              <a:t>теңгемен</a:t>
            </a:r>
            <a:r>
              <a:rPr lang="ru-RU" sz="2400" dirty="0"/>
              <a:t> </a:t>
            </a:r>
            <a:r>
              <a:rPr lang="ru-RU" sz="2400" dirty="0" err="1"/>
              <a:t>ғана</a:t>
            </a:r>
            <a:r>
              <a:rPr lang="ru-RU" sz="2400" dirty="0"/>
              <a:t> </a:t>
            </a:r>
            <a:r>
              <a:rPr lang="ru-RU" sz="2400" dirty="0" err="1"/>
              <a:t>көрсетіледі</a:t>
            </a:r>
            <a:r>
              <a:rPr lang="ru-RU" sz="2400" dirty="0"/>
              <a:t>, </a:t>
            </a:r>
            <a:r>
              <a:rPr lang="ru-RU" sz="2400" dirty="0" err="1"/>
              <a:t>яғни</a:t>
            </a:r>
            <a:r>
              <a:rPr lang="ru-RU" sz="2400" dirty="0"/>
              <a:t> </a:t>
            </a:r>
            <a:r>
              <a:rPr lang="ru-RU" sz="2400" dirty="0" err="1"/>
              <a:t>Қазақстан</a:t>
            </a:r>
            <a:r>
              <a:rPr lang="ru-RU" sz="2400" dirty="0"/>
              <a:t> </a:t>
            </a:r>
            <a:r>
              <a:rPr lang="ru-RU" sz="2400" dirty="0" err="1"/>
              <a:t>Республикасының</a:t>
            </a:r>
            <a:r>
              <a:rPr lang="ru-RU" sz="2400" dirty="0"/>
              <a:t> </a:t>
            </a:r>
            <a:r>
              <a:rPr lang="ru-RU" sz="2400" dirty="0" err="1"/>
              <a:t>Ұлттық</a:t>
            </a:r>
            <a:r>
              <a:rPr lang="ru-RU" sz="2400" dirty="0"/>
              <a:t> </a:t>
            </a:r>
            <a:r>
              <a:rPr lang="ru-RU" sz="2400" dirty="0" err="1"/>
              <a:t>банкісінің</a:t>
            </a:r>
            <a:r>
              <a:rPr lang="ru-RU" sz="2400" dirty="0"/>
              <a:t> </a:t>
            </a:r>
            <a:r>
              <a:rPr lang="ru-RU" sz="2400" dirty="0" err="1"/>
              <a:t>белгіленген</a:t>
            </a:r>
            <a:r>
              <a:rPr lang="ru-RU" sz="2400" dirty="0"/>
              <a:t> </a:t>
            </a:r>
            <a:r>
              <a:rPr lang="ru-RU" sz="2400" dirty="0" err="1"/>
              <a:t>бағамы</a:t>
            </a:r>
            <a:r>
              <a:rPr lang="ru-RU" sz="2400" dirty="0"/>
              <a:t> </a:t>
            </a:r>
            <a:r>
              <a:rPr lang="ru-RU" sz="2400" dirty="0" err="1"/>
              <a:t>бойынша</a:t>
            </a:r>
            <a:r>
              <a:rPr lang="ru-RU" sz="2400" dirty="0"/>
              <a:t> </a:t>
            </a:r>
            <a:r>
              <a:rPr lang="ru-RU" sz="2400" dirty="0" err="1"/>
              <a:t>қайта</a:t>
            </a:r>
            <a:r>
              <a:rPr lang="ru-RU" sz="2400" dirty="0"/>
              <a:t> </a:t>
            </a:r>
            <a:r>
              <a:rPr lang="ru-RU" sz="2400" dirty="0" err="1"/>
              <a:t>есептелінеді</a:t>
            </a:r>
            <a:r>
              <a:rPr lang="ru-RU" sz="2400" dirty="0"/>
              <a:t>. </a:t>
            </a:r>
            <a:r>
              <a:rPr lang="ru-RU" sz="2400" dirty="0" err="1"/>
              <a:t>Бірақ</a:t>
            </a:r>
            <a:r>
              <a:rPr lang="ru-RU" sz="2400" dirty="0"/>
              <a:t> </a:t>
            </a:r>
            <a:r>
              <a:rPr lang="ru-RU" sz="2400" dirty="0" err="1"/>
              <a:t>олар</a:t>
            </a:r>
            <a:r>
              <a:rPr lang="ru-RU" sz="2400" dirty="0"/>
              <a:t> </a:t>
            </a:r>
            <a:r>
              <a:rPr lang="ru-RU" sz="2400" dirty="0" err="1"/>
              <a:t>алғашқы</a:t>
            </a:r>
            <a:r>
              <a:rPr lang="ru-RU" sz="2400" dirty="0"/>
              <a:t> </a:t>
            </a:r>
            <a:r>
              <a:rPr lang="ru-RU" sz="2400" dirty="0" err="1"/>
              <a:t>құжаттарда</a:t>
            </a:r>
            <a:r>
              <a:rPr lang="ru-RU" sz="2400" dirty="0"/>
              <a:t> (касса </a:t>
            </a:r>
            <a:r>
              <a:rPr lang="ru-RU" sz="2400" dirty="0" err="1"/>
              <a:t>кітабында</a:t>
            </a:r>
            <a:r>
              <a:rPr lang="ru-RU" sz="2400" dirty="0"/>
              <a:t>, </a:t>
            </a:r>
            <a:r>
              <a:rPr lang="ru-RU" sz="2400" dirty="0" err="1"/>
              <a:t>кіріс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шығыс</a:t>
            </a:r>
            <a:r>
              <a:rPr lang="ru-RU" sz="2400" dirty="0"/>
              <a:t> касса </a:t>
            </a:r>
            <a:r>
              <a:rPr lang="ru-RU" sz="2400" dirty="0" err="1"/>
              <a:t>ордерлерінде</a:t>
            </a:r>
            <a:r>
              <a:rPr lang="ru-RU" sz="2400" dirty="0"/>
              <a:t>, </a:t>
            </a:r>
            <a:r>
              <a:rPr lang="ru-RU" sz="2400" dirty="0" err="1"/>
              <a:t>есеп</a:t>
            </a:r>
            <a:r>
              <a:rPr lang="ru-RU" sz="2400" dirty="0"/>
              <a:t> </a:t>
            </a:r>
            <a:r>
              <a:rPr lang="ru-RU" sz="2400" dirty="0" err="1"/>
              <a:t>регистрларында</a:t>
            </a:r>
            <a:r>
              <a:rPr lang="ru-RU" sz="2400" dirty="0"/>
              <a:t>) </a:t>
            </a:r>
            <a:r>
              <a:rPr lang="ru-RU" sz="2400" dirty="0" err="1"/>
              <a:t>номиналдық</a:t>
            </a:r>
            <a:r>
              <a:rPr lang="ru-RU" sz="2400" dirty="0"/>
              <a:t> </a:t>
            </a:r>
            <a:r>
              <a:rPr lang="ru-RU" sz="2400" dirty="0" err="1"/>
              <a:t>түрі</a:t>
            </a:r>
            <a:r>
              <a:rPr lang="ru-RU" sz="2400" dirty="0"/>
              <a:t> </a:t>
            </a:r>
            <a:r>
              <a:rPr lang="ru-RU" sz="2400" dirty="0" err="1"/>
              <a:t>бойынша</a:t>
            </a:r>
            <a:r>
              <a:rPr lang="ru-RU" sz="2400" dirty="0"/>
              <a:t> </a:t>
            </a:r>
            <a:r>
              <a:rPr lang="ru-RU" sz="2400" dirty="0" err="1"/>
              <a:t>көрсетілуі</a:t>
            </a:r>
            <a:r>
              <a:rPr lang="ru-RU" sz="2400" dirty="0"/>
              <a:t> </a:t>
            </a:r>
            <a:r>
              <a:rPr lang="ru-RU" sz="2400" dirty="0" err="1"/>
              <a:t>мүмкін</a:t>
            </a:r>
            <a:r>
              <a:rPr lang="ru-RU" sz="2400" dirty="0"/>
              <a:t>.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64254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17770"/>
            <a:ext cx="10139823" cy="1320800"/>
          </a:xfrm>
        </p:spPr>
        <p:txBody>
          <a:bodyPr>
            <a:normAutofit/>
          </a:bodyPr>
          <a:lstStyle/>
          <a:p>
            <a:r>
              <a:rPr lang="ru-RU" sz="1600" dirty="0" err="1">
                <a:solidFill>
                  <a:schemeClr val="tx1"/>
                </a:solidFill>
              </a:rPr>
              <a:t>М</a:t>
            </a:r>
            <a:r>
              <a:rPr lang="ru-RU" sz="1600" dirty="0" err="1" smtClean="0">
                <a:solidFill>
                  <a:schemeClr val="tx1"/>
                </a:solidFill>
              </a:rPr>
              <a:t>ысал</a:t>
            </a:r>
            <a:r>
              <a:rPr lang="ru-RU" sz="1600" dirty="0">
                <a:solidFill>
                  <a:schemeClr val="tx1"/>
                </a:solidFill>
              </a:rPr>
              <a:t>. «Цемент» ААҚ </a:t>
            </a:r>
            <a:r>
              <a:rPr lang="ru-RU" sz="1600" dirty="0" err="1">
                <a:solidFill>
                  <a:schemeClr val="tx1"/>
                </a:solidFill>
              </a:rPr>
              <a:t>берген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өтініші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бойынша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оған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қызмет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көрсететін</a:t>
            </a:r>
            <a:r>
              <a:rPr lang="ru-RU" sz="1600" dirty="0">
                <a:solidFill>
                  <a:schemeClr val="tx1"/>
                </a:solidFill>
              </a:rPr>
              <a:t> банк 1000 АҚШ </a:t>
            </a:r>
            <a:r>
              <a:rPr lang="ru-RU" sz="1600" dirty="0" err="1">
                <a:solidFill>
                  <a:schemeClr val="tx1"/>
                </a:solidFill>
              </a:rPr>
              <a:t>долларына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теңгені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ковертациялауға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және</a:t>
            </a:r>
            <a:r>
              <a:rPr lang="ru-RU" sz="1600" dirty="0">
                <a:solidFill>
                  <a:schemeClr val="tx1"/>
                </a:solidFill>
              </a:rPr>
              <a:t> 20000 </a:t>
            </a:r>
            <a:r>
              <a:rPr lang="ru-RU" sz="1600" dirty="0" err="1">
                <a:solidFill>
                  <a:schemeClr val="tx1"/>
                </a:solidFill>
              </a:rPr>
              <a:t>Ресей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Рублін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алған.ҚР</a:t>
            </a:r>
            <a:r>
              <a:rPr lang="ru-RU" sz="1600" dirty="0">
                <a:solidFill>
                  <a:schemeClr val="tx1"/>
                </a:solidFill>
              </a:rPr>
              <a:t> ҰБ </a:t>
            </a:r>
            <a:r>
              <a:rPr lang="ru-RU" sz="1600" dirty="0" err="1">
                <a:solidFill>
                  <a:schemeClr val="tx1"/>
                </a:solidFill>
              </a:rPr>
              <a:t>бағамы</a:t>
            </a:r>
            <a:r>
              <a:rPr lang="ru-RU" sz="1600" dirty="0">
                <a:solidFill>
                  <a:schemeClr val="tx1"/>
                </a:solidFill>
              </a:rPr>
              <a:t>: 1 </a:t>
            </a:r>
            <a:r>
              <a:rPr lang="ru-RU" sz="1600" dirty="0" err="1">
                <a:solidFill>
                  <a:schemeClr val="tx1"/>
                </a:solidFill>
              </a:rPr>
              <a:t>долларға</a:t>
            </a:r>
            <a:r>
              <a:rPr lang="ru-RU" sz="1600" dirty="0">
                <a:solidFill>
                  <a:schemeClr val="tx1"/>
                </a:solidFill>
              </a:rPr>
              <a:t> – 152 </a:t>
            </a:r>
            <a:r>
              <a:rPr lang="ru-RU" sz="1600" dirty="0" err="1">
                <a:solidFill>
                  <a:schemeClr val="tx1"/>
                </a:solidFill>
              </a:rPr>
              <a:t>теңге</a:t>
            </a:r>
            <a:r>
              <a:rPr lang="ru-RU" sz="1600" dirty="0">
                <a:solidFill>
                  <a:schemeClr val="tx1"/>
                </a:solidFill>
              </a:rPr>
              <a:t>; 1 </a:t>
            </a:r>
            <a:r>
              <a:rPr lang="ru-RU" sz="1600" dirty="0" err="1">
                <a:solidFill>
                  <a:schemeClr val="tx1"/>
                </a:solidFill>
              </a:rPr>
              <a:t>Ресей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рубліне</a:t>
            </a:r>
            <a:r>
              <a:rPr lang="ru-RU" sz="1600" dirty="0">
                <a:solidFill>
                  <a:schemeClr val="tx1"/>
                </a:solidFill>
              </a:rPr>
              <a:t> – 4,8 </a:t>
            </a:r>
            <a:r>
              <a:rPr lang="ru-RU" sz="1600" dirty="0" err="1">
                <a:solidFill>
                  <a:schemeClr val="tx1"/>
                </a:solidFill>
              </a:rPr>
              <a:t>теңге</a:t>
            </a:r>
            <a:r>
              <a:rPr lang="ru-RU" sz="1600" dirty="0">
                <a:solidFill>
                  <a:schemeClr val="tx1"/>
                </a:solidFill>
              </a:rPr>
              <a:t>. Ал </a:t>
            </a:r>
            <a:r>
              <a:rPr lang="ru-RU" sz="1600" dirty="0" err="1">
                <a:solidFill>
                  <a:schemeClr val="tx1"/>
                </a:solidFill>
              </a:rPr>
              <a:t>банкінің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есеп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айырысу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бағамы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бойынша</a:t>
            </a:r>
            <a:r>
              <a:rPr lang="ru-RU" sz="1600" dirty="0">
                <a:solidFill>
                  <a:schemeClr val="tx1"/>
                </a:solidFill>
              </a:rPr>
              <a:t> : 1 доллар – 153 </a:t>
            </a:r>
            <a:r>
              <a:rPr lang="ru-RU" sz="1600" dirty="0" err="1">
                <a:solidFill>
                  <a:schemeClr val="tx1"/>
                </a:solidFill>
              </a:rPr>
              <a:t>теңге</a:t>
            </a:r>
            <a:r>
              <a:rPr lang="ru-RU" sz="1600" dirty="0">
                <a:solidFill>
                  <a:schemeClr val="tx1"/>
                </a:solidFill>
              </a:rPr>
              <a:t>; 1 </a:t>
            </a:r>
            <a:r>
              <a:rPr lang="ru-RU" sz="1600" dirty="0" err="1">
                <a:solidFill>
                  <a:schemeClr val="tx1"/>
                </a:solidFill>
              </a:rPr>
              <a:t>Ресей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рублі</a:t>
            </a:r>
            <a:r>
              <a:rPr lang="ru-RU" sz="1600" dirty="0">
                <a:solidFill>
                  <a:schemeClr val="tx1"/>
                </a:solidFill>
              </a:rPr>
              <a:t> – 4,5 </a:t>
            </a:r>
            <a:r>
              <a:rPr lang="ru-RU" sz="1600" dirty="0" err="1">
                <a:solidFill>
                  <a:schemeClr val="tx1"/>
                </a:solidFill>
              </a:rPr>
              <a:t>теңге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құраған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517381"/>
              </p:ext>
            </p:extLst>
          </p:nvPr>
        </p:nvGraphicFramePr>
        <p:xfrm>
          <a:off x="447473" y="1469923"/>
          <a:ext cx="10262680" cy="4696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5566"/>
                <a:gridCol w="4479708"/>
                <a:gridCol w="1659218"/>
                <a:gridCol w="1804094"/>
                <a:gridCol w="1804094"/>
              </a:tblGrid>
              <a:tr h="143757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Шаруашылық операцияларының мазмұны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Сомасы,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Мың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теңге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Шоттар корреспонденциясы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8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дебет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кредит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</a:tr>
              <a:tr h="718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</a:tr>
              <a:tr h="718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Валютаны сатып алу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</a:tr>
              <a:tr h="6449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Есеп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айырысу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шотынан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ресейдің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рублін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алу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үшін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бөлінеген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қаражат</a:t>
                      </a:r>
                      <a:r>
                        <a:rPr lang="ru-RU" sz="1200" dirty="0">
                          <a:effectLst/>
                        </a:rPr>
                        <a:t> (</a:t>
                      </a:r>
                      <a:r>
                        <a:rPr lang="ru-RU" sz="1200" dirty="0" err="1">
                          <a:effectLst/>
                        </a:rPr>
                        <a:t>қызмет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көрсететін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банкінің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бағамы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бойынша</a:t>
                      </a:r>
                      <a:r>
                        <a:rPr lang="ru-RU" sz="1200" dirty="0">
                          <a:effectLst/>
                        </a:rPr>
                        <a:t>) 90000 </a:t>
                      </a:r>
                      <a:r>
                        <a:rPr lang="ru-RU" sz="1200" dirty="0" err="1">
                          <a:effectLst/>
                        </a:rPr>
                        <a:t>теңге</a:t>
                      </a:r>
                      <a:r>
                        <a:rPr lang="ru-RU" sz="1200" dirty="0">
                          <a:effectLst/>
                        </a:rPr>
                        <a:t> (20000*4,5)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90000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2180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1030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</a:tr>
              <a:tr h="5750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Валюталық шотқа ресейдің рублінде қаражаты аударылды (ҚР ҰБ бағамы бойынша ) 96000 теңге (20000*4,8)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96000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1040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2180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</a:tr>
              <a:tr h="5031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Оң бағамдық сомалық айырмасы табыс ретінде көрсетілегн 6000 теңге (96000-90000)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2180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6280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</a:tr>
              <a:tr h="718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Валютаны сату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</a:tr>
              <a:tr h="7187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Конвертациялау кезінде валюталық щотынан есептен шығарылған қаражат (қызмет көрсетуші банктің бағамы бойынша ) 153000 теңге (1000*153)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153000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2180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1040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</a:tr>
              <a:tr h="646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Теңге  түрінде есеп айырысу шотына аударылған қаражат (ҚР ҰБ бағамы бойынша) 152000 теңге (1000*152)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 150000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1030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2180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</a:tr>
              <a:tr h="4312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Теріс бағамдық аырмасынан алынған сомасы шығыс ретінде көрсетілді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1000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7450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2180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594" marR="2159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50224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</TotalTime>
  <Words>665</Words>
  <Application>Microsoft Office PowerPoint</Application>
  <PresentationFormat>Широкоэкранный</PresentationFormat>
  <Paragraphs>168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Wingdings 3</vt:lpstr>
      <vt:lpstr>Грань</vt:lpstr>
      <vt:lpstr>Экспорт және импорт операциялардың есебін ұйымдастыру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Кедендік төлем мөлшерлері мынадай түрлерге бөлінеді: </vt:lpstr>
      <vt:lpstr>Сыртқы экономикалық қызметте қолданатын негізгі құжаттар болып: </vt:lpstr>
      <vt:lpstr>Сыртқы экономикалық қызметте  экспорттық, импорттық , реэкспорттық және ыңғайласпа мәмілелер болып ажыратылады. </vt:lpstr>
      <vt:lpstr>Валюта шоттарындағы  операцияларының есебі</vt:lpstr>
      <vt:lpstr>Презентация PowerPoint</vt:lpstr>
      <vt:lpstr>Мысал. «Цемент» ААҚ берген өтініші бойынша, оған қызмет көрсететін банк 1000 АҚШ долларына теңгені ковертациялауға және 20000 Ресей Рублін алған.ҚР ҰБ бағамы: 1 долларға – 152 теңге; 1 Ресей рубліне – 4,8 теңге. Ал банкінің есеп айырысу бағамы бойынша : 1 доллар – 153 теңге; 1 Ресей рублі – 4,5 теңге құраған.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Экспорт және импорт операциялардың есебін ұйымдастыру</dc:title>
  <dc:creator>Акмарал Казыкешова (И.о. заведующий кафедрой Рухани жаңғыру)</dc:creator>
  <cp:lastModifiedBy>Акмарал Казыкешова (И.о. заведующий кафедрой Рухани жаңғыру)</cp:lastModifiedBy>
  <cp:revision>5</cp:revision>
  <dcterms:created xsi:type="dcterms:W3CDTF">2020-09-28T06:30:23Z</dcterms:created>
  <dcterms:modified xsi:type="dcterms:W3CDTF">2020-09-28T07:11:43Z</dcterms:modified>
</cp:coreProperties>
</file>